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256" r:id="rId5"/>
    <p:sldId id="402" r:id="rId6"/>
    <p:sldId id="377" r:id="rId7"/>
    <p:sldId id="395" r:id="rId8"/>
    <p:sldId id="401" r:id="rId9"/>
    <p:sldId id="396" r:id="rId10"/>
    <p:sldId id="397" r:id="rId11"/>
    <p:sldId id="398" r:id="rId12"/>
    <p:sldId id="399" r:id="rId13"/>
    <p:sldId id="400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B90E53-9C79-47BE-98EC-0E838B4F4657}" v="11" dt="2020-11-10T20:25:37.4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76167" autoAdjust="0"/>
  </p:normalViewPr>
  <p:slideViewPr>
    <p:cSldViewPr snapToGrid="0">
      <p:cViewPr>
        <p:scale>
          <a:sx n="50" d="100"/>
          <a:sy n="50" d="100"/>
        </p:scale>
        <p:origin x="1284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6BED8-B7B2-4477-971B-71F7C2F91C91}" type="datetimeFigureOut">
              <a:rPr lang="nl-NL" smtClean="0"/>
              <a:t>10-11-2020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FA4218-C6E7-4023-90DC-447ADF36CF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8006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FA4218-C6E7-4023-90DC-447ADF36CF6E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339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10-11-2020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1087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10-11-2020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3435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39616" y="332656"/>
            <a:ext cx="8860565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735627" y="1196753"/>
            <a:ext cx="8846773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10-11-2020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4899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10-11-2020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5588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10-11-2020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473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10-11-2020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114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10-11-2020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1753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10-11-2020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4165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10-11-2020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593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10-11-2020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6151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D0DF-6525-4DBA-86C1-2BE34BA5B55D}" type="datetimeFigureOut">
              <a:rPr lang="nl-NL" smtClean="0"/>
              <a:t>10-11-2020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2189884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0613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VzznDCo440" TargetMode="External"/><Relationship Id="rId2" Type="http://schemas.openxmlformats.org/officeDocument/2006/relationships/hyperlink" Target="https://www.youtube.com/watch?v=PfiiWMHg6Vg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4DmcA0enck" TargetMode="External"/><Relationship Id="rId2" Type="http://schemas.openxmlformats.org/officeDocument/2006/relationships/hyperlink" Target="https://www.youtube.com/watch?v=Y1HNwTmCmZc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hisAu4ZaaQ" TargetMode="External"/><Relationship Id="rId2" Type="http://schemas.openxmlformats.org/officeDocument/2006/relationships/hyperlink" Target="https://www.youtube.com/watch?v=nnwzMbgA0To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01262" y="569157"/>
            <a:ext cx="10363200" cy="1470025"/>
          </a:xfrm>
        </p:spPr>
        <p:txBody>
          <a:bodyPr/>
          <a:lstStyle/>
          <a:p>
            <a:r>
              <a:rPr lang="nl-NL" sz="3600" dirty="0"/>
              <a:t>IBS De wereld en ik</a:t>
            </a:r>
            <a:br>
              <a:rPr lang="nl-NL" sz="3600" dirty="0"/>
            </a:br>
            <a:r>
              <a:rPr lang="nl-NL" sz="3600" dirty="0"/>
              <a:t>Stad en Wijk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347729" y="5553481"/>
            <a:ext cx="8534400" cy="1752600"/>
          </a:xfrm>
        </p:spPr>
        <p:txBody>
          <a:bodyPr>
            <a:normAutofit/>
          </a:bodyPr>
          <a:lstStyle/>
          <a:p>
            <a:r>
              <a:rPr lang="nl-NL" sz="2400" dirty="0">
                <a:solidFill>
                  <a:schemeClr val="tx1"/>
                </a:solidFill>
              </a:rPr>
              <a:t>11-11-2020</a:t>
            </a:r>
          </a:p>
          <a:p>
            <a:r>
              <a:rPr lang="nl-NL" sz="2400" dirty="0">
                <a:solidFill>
                  <a:schemeClr val="tx1"/>
                </a:solidFill>
              </a:rPr>
              <a:t>Jaar 1 – Periode 2 – Les 1</a:t>
            </a:r>
          </a:p>
          <a:p>
            <a:r>
              <a:rPr lang="nl-NL" sz="2400" dirty="0">
                <a:solidFill>
                  <a:schemeClr val="bg1"/>
                </a:solidFill>
              </a:rPr>
              <a:t>Les 5</a:t>
            </a:r>
          </a:p>
        </p:txBody>
      </p:sp>
      <p:pic>
        <p:nvPicPr>
          <p:cNvPr id="7" name="Afbeelding 6" descr="Afbeelding met persoon, kamer, mensen, vrouw&#10;&#10;Automatisch gegenereerde beschrijving">
            <a:extLst>
              <a:ext uri="{FF2B5EF4-FFF2-40B4-BE49-F238E27FC236}">
                <a16:creationId xmlns:a16="http://schemas.microsoft.com/office/drawing/2014/main" id="{6A6A23AB-D96E-4B59-AE1C-501826E2D9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8509" y="2114790"/>
            <a:ext cx="4272840" cy="3024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524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C5014DB1-B120-49C0-90E6-89EC881B25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5945" y="1327758"/>
            <a:ext cx="4454258" cy="2964106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7BF92CF9-80CB-4800-AEED-14E452B5272C}"/>
              </a:ext>
            </a:extLst>
          </p:cNvPr>
          <p:cNvSpPr txBox="1"/>
          <p:nvPr/>
        </p:nvSpPr>
        <p:spPr>
          <a:xfrm>
            <a:off x="7682951" y="3537129"/>
            <a:ext cx="392723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b="1" dirty="0">
                <a:solidFill>
                  <a:schemeClr val="accent3"/>
                </a:solidFill>
                <a:latin typeface="Comic Sans MS" panose="030F0702030302020204" pitchFamily="66" charset="0"/>
              </a:rPr>
              <a:t>Over volgende week: </a:t>
            </a:r>
          </a:p>
        </p:txBody>
      </p:sp>
    </p:spTree>
    <p:extLst>
      <p:ext uri="{BB962C8B-B14F-4D97-AF65-F5344CB8AC3E}">
        <p14:creationId xmlns:p14="http://schemas.microsoft.com/office/powerpoint/2010/main" val="2794347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34AB66-7A46-4005-978A-00DF346F3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3084" y="4431952"/>
            <a:ext cx="10363200" cy="1362075"/>
          </a:xfrm>
        </p:spPr>
        <p:txBody>
          <a:bodyPr/>
          <a:lstStyle/>
          <a:p>
            <a:r>
              <a:rPr lang="nl-NL" dirty="0"/>
              <a:t>Hoe ging de toets en het deel over stad en Wijk?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904B8BB-5367-4242-8147-943935C818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Maar eerst: 		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49380C15-5EE5-4F52-A6FA-D855554F75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5497" y="726510"/>
            <a:ext cx="5437479" cy="342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256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 en planning van deze les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92300" y="964294"/>
            <a:ext cx="9607881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/>
              <a:t>1. Introductie deze periode: </a:t>
            </a:r>
          </a:p>
          <a:p>
            <a:pPr marL="0" indent="0">
              <a:buNone/>
            </a:pPr>
            <a:r>
              <a:rPr lang="nl-NL" sz="2400" dirty="0"/>
              <a:t>Stad en wijk &gt; leefbaarheid in de wijk versterken &gt; sociale leefbaarheid, participatie, sociaal ondernemen; een mindmap </a:t>
            </a:r>
            <a:r>
              <a:rPr lang="nl-NL" sz="2400" dirty="0">
                <a:sym typeface="Wingdings" panose="05000000000000000000" pitchFamily="2" charset="2"/>
              </a:rPr>
              <a:t> </a:t>
            </a: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/>
              <a:t>2. Inspiratie </a:t>
            </a:r>
          </a:p>
          <a:p>
            <a:pPr marL="0" indent="0">
              <a:buNone/>
            </a:pPr>
            <a:r>
              <a:rPr lang="nl-NL" sz="2400" dirty="0"/>
              <a:t>Kijken met specifieke vragen! 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/>
              <a:t>3. Afronding; welke bedrijven ken je zelf? En wat kun je meenemen vanuit deze ideeën naar je eigen idee / pitch / bedrijf voor het IBS? 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/>
              <a:t>4. Volgende week…</a:t>
            </a:r>
          </a:p>
        </p:txBody>
      </p:sp>
    </p:spTree>
    <p:extLst>
      <p:ext uri="{BB962C8B-B14F-4D97-AF65-F5344CB8AC3E}">
        <p14:creationId xmlns:p14="http://schemas.microsoft.com/office/powerpoint/2010/main" val="1793067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06E04A3E-934D-44E9-B470-1BEB3F84D66B}"/>
              </a:ext>
            </a:extLst>
          </p:cNvPr>
          <p:cNvSpPr/>
          <p:nvPr/>
        </p:nvSpPr>
        <p:spPr>
          <a:xfrm>
            <a:off x="2990026" y="732152"/>
            <a:ext cx="689300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400" dirty="0">
                <a:solidFill>
                  <a:schemeClr val="accent3"/>
                </a:solidFill>
              </a:rPr>
              <a:t>Stad en wijk:  </a:t>
            </a:r>
          </a:p>
          <a:p>
            <a:endParaRPr lang="nl-NL" sz="2400" dirty="0"/>
          </a:p>
          <a:p>
            <a:r>
              <a:rPr lang="nl-NL" sz="2400" dirty="0"/>
              <a:t>leefbaarheid in de wijk versterken</a:t>
            </a:r>
          </a:p>
          <a:p>
            <a:endParaRPr lang="nl-NL" sz="2400" dirty="0"/>
          </a:p>
          <a:p>
            <a:endParaRPr lang="nl-NL" sz="2400" dirty="0"/>
          </a:p>
          <a:p>
            <a:r>
              <a:rPr lang="nl-NL" sz="2400" dirty="0"/>
              <a:t>sociale leefbaarheid &gt; samen aan de slag</a:t>
            </a:r>
          </a:p>
          <a:p>
            <a:endParaRPr lang="nl-NL" sz="2400" dirty="0"/>
          </a:p>
          <a:p>
            <a:endParaRPr lang="nl-NL" sz="2400" dirty="0"/>
          </a:p>
          <a:p>
            <a:r>
              <a:rPr lang="nl-NL" sz="2400" dirty="0"/>
              <a:t>participatie &gt; vrijwilligerswerk </a:t>
            </a:r>
          </a:p>
          <a:p>
            <a:endParaRPr lang="nl-NL" sz="2400" dirty="0"/>
          </a:p>
          <a:p>
            <a:endParaRPr lang="nl-NL" sz="2400" dirty="0"/>
          </a:p>
          <a:p>
            <a:r>
              <a:rPr lang="nl-NL" sz="2400" dirty="0"/>
              <a:t>sociaal ondernemen 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F08CEEC9-00D2-4FB4-9D55-85A2AE5F13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3583" y="3235880"/>
            <a:ext cx="4286250" cy="300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259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B34C08A4-4395-4C11-A71E-C294D2E9DBAB}"/>
              </a:ext>
            </a:extLst>
          </p:cNvPr>
          <p:cNvSpPr txBox="1"/>
          <p:nvPr/>
        </p:nvSpPr>
        <p:spPr>
          <a:xfrm>
            <a:off x="849042" y="1188033"/>
            <a:ext cx="33346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Opzet lessen van </a:t>
            </a:r>
          </a:p>
          <a:p>
            <a:r>
              <a:rPr lang="nl-NL" sz="3200" dirty="0"/>
              <a:t>deze periode</a:t>
            </a:r>
            <a:r>
              <a:rPr lang="nl-NL" dirty="0"/>
              <a:t>: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0969778D-2178-487E-89A2-025E4BF25A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170038"/>
              </p:ext>
            </p:extLst>
          </p:nvPr>
        </p:nvGraphicFramePr>
        <p:xfrm>
          <a:off x="5837129" y="8301"/>
          <a:ext cx="5505829" cy="6849699"/>
        </p:xfrm>
        <a:graphic>
          <a:graphicData uri="http://schemas.openxmlformats.org/drawingml/2006/table">
            <a:tbl>
              <a:tblPr/>
              <a:tblGrid>
                <a:gridCol w="1244468">
                  <a:extLst>
                    <a:ext uri="{9D8B030D-6E8A-4147-A177-3AD203B41FA5}">
                      <a16:colId xmlns:a16="http://schemas.microsoft.com/office/drawing/2014/main" val="1766686217"/>
                    </a:ext>
                  </a:extLst>
                </a:gridCol>
                <a:gridCol w="4261361">
                  <a:extLst>
                    <a:ext uri="{9D8B030D-6E8A-4147-A177-3AD203B41FA5}">
                      <a16:colId xmlns:a16="http://schemas.microsoft.com/office/drawing/2014/main" val="1709584126"/>
                    </a:ext>
                  </a:extLst>
                </a:gridCol>
              </a:tblGrid>
              <a:tr h="342379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900" b="1" i="0">
                          <a:effectLst/>
                          <a:latin typeface="Calibri" panose="020F0502020204030204" pitchFamily="34" charset="0"/>
                        </a:rPr>
                        <a:t>Datum </a:t>
                      </a:r>
                      <a:r>
                        <a:rPr lang="nl-NL" sz="9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1100" b="0" i="0">
                        <a:effectLst/>
                      </a:endParaRPr>
                    </a:p>
                  </a:txBody>
                  <a:tcPr marL="47227" marR="47227" marT="23614" marB="23614">
                    <a:lnL>
                      <a:noFill/>
                    </a:lnL>
                    <a:lnR w="6350" cap="flat" cmpd="sng" algn="ctr">
                      <a:solidFill>
                        <a:srgbClr val="A0DF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0DF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0DF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900" b="1" i="0">
                          <a:effectLst/>
                          <a:latin typeface="Calibri" panose="020F0502020204030204" pitchFamily="34" charset="0"/>
                        </a:rPr>
                        <a:t>Opzet les</a:t>
                      </a:r>
                      <a:r>
                        <a:rPr lang="nl-NL" sz="9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1100" b="0" i="0">
                        <a:effectLst/>
                      </a:endParaRPr>
                    </a:p>
                  </a:txBody>
                  <a:tcPr marL="47227" marR="47227" marT="23614" marB="23614">
                    <a:lnL w="6350" cap="flat" cmpd="sng" algn="ctr">
                      <a:solidFill>
                        <a:srgbClr val="A0DF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DF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DF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DF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57075"/>
                  </a:ext>
                </a:extLst>
              </a:tr>
              <a:tr h="553980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800" b="0" i="0">
                          <a:effectLst/>
                          <a:latin typeface="Calibri" panose="020F0502020204030204" pitchFamily="34" charset="0"/>
                        </a:rPr>
                        <a:t>11-11 </a:t>
                      </a:r>
                      <a:endParaRPr lang="nl-NL" sz="2800" b="0" i="0">
                        <a:effectLst/>
                      </a:endParaRPr>
                    </a:p>
                  </a:txBody>
                  <a:tcPr marL="47227" marR="47227" marT="23614" marB="23614">
                    <a:lnL>
                      <a:noFill/>
                    </a:lnL>
                    <a:lnR w="6350" cap="flat" cmpd="sng" algn="ctr">
                      <a:solidFill>
                        <a:srgbClr val="E0DF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0DF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DF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800" b="0" i="0">
                          <a:effectLst/>
                          <a:latin typeface="Calibri" panose="020F0502020204030204" pitchFamily="34" charset="0"/>
                        </a:rPr>
                        <a:t>Intro periode en rode draad  </a:t>
                      </a:r>
                      <a:endParaRPr lang="nl-NL" sz="2800" b="0" i="0">
                        <a:effectLst/>
                      </a:endParaRPr>
                    </a:p>
                    <a:p>
                      <a:pPr algn="l" rtl="0" fontAlgn="base"/>
                      <a:r>
                        <a:rPr lang="nl-NL" sz="1800" b="0" i="0">
                          <a:effectLst/>
                          <a:latin typeface="Calibri" panose="020F0502020204030204" pitchFamily="34" charset="0"/>
                        </a:rPr>
                        <a:t>Uitleg, video’s met kijkvragen </a:t>
                      </a:r>
                      <a:endParaRPr lang="nl-NL" sz="2800" b="0" i="0">
                        <a:effectLst/>
                      </a:endParaRPr>
                    </a:p>
                  </a:txBody>
                  <a:tcPr marL="47227" marR="47227" marT="23614" marB="23614">
                    <a:lnL w="6350" cap="flat" cmpd="sng" algn="ctr">
                      <a:solidFill>
                        <a:srgbClr val="E0DF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0D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DF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0D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5964776"/>
                  </a:ext>
                </a:extLst>
              </a:tr>
              <a:tr h="806515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800" b="0" i="0">
                          <a:effectLst/>
                          <a:latin typeface="Calibri" panose="020F0502020204030204" pitchFamily="34" charset="0"/>
                        </a:rPr>
                        <a:t>18-11 </a:t>
                      </a:r>
                      <a:endParaRPr lang="nl-NL" sz="2800" b="0" i="0">
                        <a:effectLst/>
                      </a:endParaRPr>
                    </a:p>
                  </a:txBody>
                  <a:tcPr marL="47227" marR="47227" marT="23614" marB="23614">
                    <a:lnL>
                      <a:noFill/>
                    </a:lnL>
                    <a:lnR w="6350" cap="flat" cmpd="sng" algn="ctr">
                      <a:solidFill>
                        <a:srgbClr val="60D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DF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D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800" b="0" i="0" dirty="0">
                          <a:effectLst/>
                          <a:latin typeface="Calibri" panose="020F0502020204030204" pitchFamily="34" charset="0"/>
                        </a:rPr>
                        <a:t>Thema is Meedoen  </a:t>
                      </a:r>
                      <a:endParaRPr lang="nl-NL" sz="2800" b="0" i="0" dirty="0">
                        <a:effectLst/>
                      </a:endParaRPr>
                    </a:p>
                    <a:p>
                      <a:pPr algn="l" rtl="0" fontAlgn="base"/>
                      <a:r>
                        <a:rPr lang="nl-NL" sz="1800" b="0" i="0" dirty="0">
                          <a:effectLst/>
                          <a:latin typeface="Calibri" panose="020F0502020204030204" pitchFamily="34" charset="0"/>
                        </a:rPr>
                        <a:t>Wat, waarom, hoe  </a:t>
                      </a:r>
                      <a:endParaRPr lang="nl-NL" sz="2800" b="0" i="0" dirty="0">
                        <a:effectLst/>
                      </a:endParaRPr>
                    </a:p>
                    <a:p>
                      <a:pPr algn="l" rtl="0" fontAlgn="base"/>
                      <a:r>
                        <a:rPr lang="nl-NL" sz="1800" b="0" i="0" dirty="0">
                          <a:effectLst/>
                          <a:latin typeface="Calibri" panose="020F0502020204030204" pitchFamily="34" charset="0"/>
                        </a:rPr>
                        <a:t> LA 2 | duurzaamheid  </a:t>
                      </a:r>
                      <a:endParaRPr lang="nl-NL" sz="2800" b="0" i="0" dirty="0">
                        <a:effectLst/>
                      </a:endParaRPr>
                    </a:p>
                  </a:txBody>
                  <a:tcPr marL="47227" marR="47227" marT="23614" marB="23614">
                    <a:lnL w="6350" cap="flat" cmpd="sng" algn="ctr">
                      <a:solidFill>
                        <a:srgbClr val="60D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D4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0D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D4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012361"/>
                  </a:ext>
                </a:extLst>
              </a:tr>
              <a:tr h="553980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800" b="0" i="0">
                          <a:effectLst/>
                          <a:latin typeface="Calibri" panose="020F0502020204030204" pitchFamily="34" charset="0"/>
                        </a:rPr>
                        <a:t>25-11 </a:t>
                      </a:r>
                      <a:endParaRPr lang="nl-NL" sz="2800" b="0" i="0">
                        <a:effectLst/>
                      </a:endParaRPr>
                    </a:p>
                  </a:txBody>
                  <a:tcPr marL="47227" marR="47227" marT="23614" marB="23614">
                    <a:lnL>
                      <a:noFill/>
                    </a:lnL>
                    <a:lnR w="6350" cap="flat" cmpd="sng" algn="ctr">
                      <a:solidFill>
                        <a:srgbClr val="E0D8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D5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D8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800" b="0" i="0">
                          <a:effectLst/>
                          <a:latin typeface="Calibri" panose="020F0502020204030204" pitchFamily="34" charset="0"/>
                        </a:rPr>
                        <a:t>Thema is Vrijwilligerswerk  </a:t>
                      </a:r>
                      <a:endParaRPr lang="nl-NL" sz="2800" b="0" i="0">
                        <a:effectLst/>
                      </a:endParaRPr>
                    </a:p>
                    <a:p>
                      <a:pPr algn="l" rtl="0" fontAlgn="base"/>
                      <a:r>
                        <a:rPr lang="nl-NL" sz="1800" b="0" i="0">
                          <a:effectLst/>
                          <a:latin typeface="Calibri" panose="020F0502020204030204" pitchFamily="34" charset="0"/>
                        </a:rPr>
                        <a:t>Wat, waarom, wie  </a:t>
                      </a:r>
                      <a:endParaRPr lang="nl-NL" sz="2800" b="0" i="0">
                        <a:effectLst/>
                      </a:endParaRPr>
                    </a:p>
                  </a:txBody>
                  <a:tcPr marL="47227" marR="47227" marT="23614" marB="23614">
                    <a:lnL w="6350" cap="flat" cmpd="sng" algn="ctr">
                      <a:solidFill>
                        <a:srgbClr val="E0D8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E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D4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E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6122189"/>
                  </a:ext>
                </a:extLst>
              </a:tr>
              <a:tr h="553980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800" b="0" i="0">
                          <a:effectLst/>
                          <a:latin typeface="Calibri" panose="020F0502020204030204" pitchFamily="34" charset="0"/>
                        </a:rPr>
                        <a:t>2-12 </a:t>
                      </a:r>
                      <a:endParaRPr lang="nl-NL" sz="2800" b="0" i="0">
                        <a:effectLst/>
                      </a:endParaRPr>
                    </a:p>
                  </a:txBody>
                  <a:tcPr marL="47227" marR="47227" marT="23614" marB="23614">
                    <a:lnL>
                      <a:noFill/>
                    </a:lnL>
                    <a:lnR w="6350" cap="flat" cmpd="sng" algn="ctr">
                      <a:solidFill>
                        <a:srgbClr val="E0DB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D8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DB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800" b="0" i="0">
                          <a:effectLst/>
                          <a:latin typeface="Calibri" panose="020F0502020204030204" pitchFamily="34" charset="0"/>
                        </a:rPr>
                        <a:t>Thema is Vrijwilligerswerk  </a:t>
                      </a:r>
                      <a:endParaRPr lang="nl-NL" sz="2800" b="0" i="0">
                        <a:effectLst/>
                      </a:endParaRPr>
                    </a:p>
                    <a:p>
                      <a:pPr algn="l" rtl="0" fontAlgn="base"/>
                      <a:r>
                        <a:rPr lang="nl-NL" sz="1800" b="0" i="0">
                          <a:effectLst/>
                          <a:latin typeface="Calibri" panose="020F0502020204030204" pitchFamily="34" charset="0"/>
                        </a:rPr>
                        <a:t>Met wie en voor wie, hoe  </a:t>
                      </a:r>
                      <a:endParaRPr lang="nl-NL" sz="2800" b="0" i="0">
                        <a:effectLst/>
                      </a:endParaRPr>
                    </a:p>
                  </a:txBody>
                  <a:tcPr marL="47227" marR="47227" marT="23614" marB="23614">
                    <a:lnL w="6350" cap="flat" cmpd="sng" algn="ctr">
                      <a:solidFill>
                        <a:srgbClr val="E0DB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D9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E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D9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2472564"/>
                  </a:ext>
                </a:extLst>
              </a:tr>
              <a:tr h="553980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800" b="0" i="0" dirty="0">
                          <a:effectLst/>
                          <a:latin typeface="Calibri" panose="020F0502020204030204" pitchFamily="34" charset="0"/>
                        </a:rPr>
                        <a:t>9-12 </a:t>
                      </a:r>
                      <a:endParaRPr lang="nl-NL" sz="2800" b="0" i="0" dirty="0">
                        <a:effectLst/>
                      </a:endParaRPr>
                    </a:p>
                  </a:txBody>
                  <a:tcPr marL="47227" marR="47227" marT="23614" marB="23614">
                    <a:lnL>
                      <a:noFill/>
                    </a:lnL>
                    <a:lnR w="6350" cap="flat" cmpd="sng" algn="ctr">
                      <a:solidFill>
                        <a:srgbClr val="20DB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DB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DB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800" b="0" i="0">
                          <a:effectLst/>
                          <a:latin typeface="Calibri" panose="020F0502020204030204" pitchFamily="34" charset="0"/>
                        </a:rPr>
                        <a:t>Thema is Vrijwilligerswerk  </a:t>
                      </a:r>
                      <a:endParaRPr lang="nl-NL" sz="2800" b="0" i="0">
                        <a:effectLst/>
                      </a:endParaRPr>
                    </a:p>
                    <a:p>
                      <a:pPr algn="l" rtl="0" fontAlgn="base"/>
                      <a:r>
                        <a:rPr lang="nl-NL" sz="1800" b="0" i="0">
                          <a:effectLst/>
                          <a:latin typeface="Calibri" panose="020F0502020204030204" pitchFamily="34" charset="0"/>
                        </a:rPr>
                        <a:t>Hoe doe je dat  </a:t>
                      </a:r>
                      <a:endParaRPr lang="nl-NL" sz="2800" b="0" i="0">
                        <a:effectLst/>
                      </a:endParaRPr>
                    </a:p>
                  </a:txBody>
                  <a:tcPr marL="47227" marR="47227" marT="23614" marB="23614">
                    <a:lnL w="6350" cap="flat" cmpd="sng" algn="ctr">
                      <a:solidFill>
                        <a:srgbClr val="20DB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0DC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D9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0DC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0410919"/>
                  </a:ext>
                </a:extLst>
              </a:tr>
              <a:tr h="553980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800" b="0" i="0">
                          <a:effectLst/>
                          <a:latin typeface="Calibri" panose="020F0502020204030204" pitchFamily="34" charset="0"/>
                        </a:rPr>
                        <a:t>16-12 </a:t>
                      </a:r>
                      <a:endParaRPr lang="nl-NL" sz="2800" b="0" i="0">
                        <a:effectLst/>
                      </a:endParaRPr>
                    </a:p>
                  </a:txBody>
                  <a:tcPr marL="47227" marR="47227" marT="23614" marB="23614">
                    <a:lnL>
                      <a:noFill/>
                    </a:lnL>
                    <a:lnR w="6350" cap="flat" cmpd="sng" algn="ctr">
                      <a:solidFill>
                        <a:srgbClr val="E0E4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DB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4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800" b="0" i="0" dirty="0">
                          <a:effectLst/>
                          <a:latin typeface="Calibri" panose="020F0502020204030204" pitchFamily="34" charset="0"/>
                        </a:rPr>
                        <a:t>Thema is Sociaal ondernemen </a:t>
                      </a:r>
                      <a:endParaRPr lang="nl-NL" sz="2800" b="0" i="0" dirty="0">
                        <a:effectLst/>
                      </a:endParaRPr>
                    </a:p>
                    <a:p>
                      <a:pPr algn="l" rtl="0" fontAlgn="base"/>
                      <a:r>
                        <a:rPr lang="nl-NL" sz="18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nl-NL" sz="1800" b="0" i="0" dirty="0" err="1">
                          <a:effectLst/>
                          <a:latin typeface="Calibri" panose="020F0502020204030204" pitchFamily="34" charset="0"/>
                        </a:rPr>
                        <a:t>LA’s</a:t>
                      </a:r>
                      <a:r>
                        <a:rPr lang="nl-NL" sz="1800" b="0" i="0" dirty="0">
                          <a:effectLst/>
                          <a:latin typeface="Calibri" panose="020F0502020204030204" pitchFamily="34" charset="0"/>
                        </a:rPr>
                        <a:t> bespreken  </a:t>
                      </a:r>
                      <a:endParaRPr lang="nl-NL" sz="2800" b="0" i="0" dirty="0">
                        <a:effectLst/>
                      </a:endParaRPr>
                    </a:p>
                  </a:txBody>
                  <a:tcPr marL="47227" marR="47227" marT="23614" marB="23614">
                    <a:lnL w="6350" cap="flat" cmpd="sng" algn="ctr">
                      <a:solidFill>
                        <a:srgbClr val="E0E4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0E3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0DC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0E3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6166146"/>
                  </a:ext>
                </a:extLst>
              </a:tr>
              <a:tr h="301446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8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27" marR="47227" marT="23614" marB="23614">
                    <a:lnL>
                      <a:noFill/>
                    </a:lnL>
                    <a:lnR w="6350" cap="flat" cmpd="sng" algn="ctr">
                      <a:solidFill>
                        <a:srgbClr val="80E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4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E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8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27" marR="47227" marT="23614" marB="23614">
                    <a:lnL w="6350" cap="flat" cmpd="sng" algn="ctr">
                      <a:solidFill>
                        <a:srgbClr val="80E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E8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0E3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1999297"/>
                  </a:ext>
                </a:extLst>
              </a:tr>
              <a:tr h="1059049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800" b="0" i="0">
                          <a:effectLst/>
                          <a:latin typeface="Calibri" panose="020F0502020204030204" pitchFamily="34" charset="0"/>
                        </a:rPr>
                        <a:t>6-1 </a:t>
                      </a:r>
                      <a:endParaRPr lang="nl-NL" sz="2800" b="0" i="0">
                        <a:effectLst/>
                      </a:endParaRPr>
                    </a:p>
                  </a:txBody>
                  <a:tcPr marL="47227" marR="47227" marT="23614" marB="23614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E7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0E8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800" b="0" i="0" dirty="0">
                          <a:effectLst/>
                          <a:latin typeface="Calibri" panose="020F0502020204030204" pitchFamily="34" charset="0"/>
                        </a:rPr>
                        <a:t>Thema is Sociaal ondernemen </a:t>
                      </a:r>
                      <a:endParaRPr lang="nl-NL" sz="2800" b="0" i="0" dirty="0">
                        <a:effectLst/>
                      </a:endParaRPr>
                    </a:p>
                    <a:p>
                      <a:pPr algn="l" rtl="0" fontAlgn="base"/>
                      <a:r>
                        <a:rPr lang="nl-NL" sz="1800" b="0" i="0" dirty="0">
                          <a:effectLst/>
                          <a:latin typeface="Calibri" panose="020F0502020204030204" pitchFamily="34" charset="0"/>
                        </a:rPr>
                        <a:t>Partners bij sociaal ondernemen;  </a:t>
                      </a:r>
                      <a:endParaRPr lang="nl-NL" sz="2800" b="0" i="0" dirty="0">
                        <a:effectLst/>
                      </a:endParaRPr>
                    </a:p>
                    <a:p>
                      <a:pPr algn="l" rtl="0" fontAlgn="base"/>
                      <a:r>
                        <a:rPr lang="nl-NL" sz="1800" b="0" i="0" dirty="0">
                          <a:effectLst/>
                          <a:latin typeface="Calibri" panose="020F0502020204030204" pitchFamily="34" charset="0"/>
                        </a:rPr>
                        <a:t>Wijk, ondernemers, overheid en aanstippen van financiering en subsidies  </a:t>
                      </a:r>
                      <a:endParaRPr lang="nl-NL" sz="2800" b="0" i="0" dirty="0">
                        <a:effectLst/>
                      </a:endParaRPr>
                    </a:p>
                  </a:txBody>
                  <a:tcPr marL="47227" marR="47227" marT="23614" marB="236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8202453"/>
                  </a:ext>
                </a:extLst>
              </a:tr>
              <a:tr h="553980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800" b="0" i="0">
                          <a:effectLst/>
                          <a:latin typeface="Calibri" panose="020F0502020204030204" pitchFamily="34" charset="0"/>
                        </a:rPr>
                        <a:t>13-1 </a:t>
                      </a:r>
                      <a:endParaRPr lang="nl-NL" sz="2800" b="0" i="0">
                        <a:effectLst/>
                      </a:endParaRPr>
                    </a:p>
                  </a:txBody>
                  <a:tcPr marL="47227" marR="47227" marT="23614" marB="23614">
                    <a:lnL>
                      <a:noFill/>
                    </a:lnL>
                    <a:lnR w="6350" cap="flat" cmpd="sng" algn="ctr">
                      <a:solidFill>
                        <a:srgbClr val="80ED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0E8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ED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800" b="0" i="0">
                          <a:effectLst/>
                          <a:latin typeface="Calibri" panose="020F0502020204030204" pitchFamily="34" charset="0"/>
                        </a:rPr>
                        <a:t>Thema is Sociale leefbaarheid  </a:t>
                      </a:r>
                      <a:endParaRPr lang="nl-NL" sz="2800" b="0" i="0">
                        <a:effectLst/>
                      </a:endParaRPr>
                    </a:p>
                    <a:p>
                      <a:pPr algn="l" rtl="0" fontAlgn="base"/>
                      <a:r>
                        <a:rPr lang="nl-NL" sz="1800" b="0" i="0">
                          <a:effectLst/>
                          <a:latin typeface="Calibri" panose="020F0502020204030204" pitchFamily="34" charset="0"/>
                        </a:rPr>
                        <a:t>Link leggen naar groter geheel </a:t>
                      </a:r>
                      <a:endParaRPr lang="nl-NL" sz="2800" b="0" i="0">
                        <a:effectLst/>
                      </a:endParaRPr>
                    </a:p>
                  </a:txBody>
                  <a:tcPr marL="47227" marR="47227" marT="23614" marB="23614">
                    <a:lnL w="6350" cap="flat" cmpd="sng" algn="ctr">
                      <a:solidFill>
                        <a:srgbClr val="80ED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EB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EB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5820717"/>
                  </a:ext>
                </a:extLst>
              </a:tr>
              <a:tr h="553980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800" b="0" i="0">
                          <a:effectLst/>
                          <a:latin typeface="Calibri" panose="020F0502020204030204" pitchFamily="34" charset="0"/>
                        </a:rPr>
                        <a:t>20-1 </a:t>
                      </a:r>
                      <a:endParaRPr lang="nl-NL" sz="2800" b="0" i="0">
                        <a:effectLst/>
                      </a:endParaRPr>
                    </a:p>
                  </a:txBody>
                  <a:tcPr marL="47227" marR="47227" marT="23614" marB="23614">
                    <a:lnL>
                      <a:noFill/>
                    </a:lnL>
                    <a:lnR w="6350" cap="flat" cmpd="sng" algn="ctr">
                      <a:solidFill>
                        <a:srgbClr val="00EE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ED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EE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800" b="0" i="0" dirty="0">
                          <a:effectLst/>
                          <a:latin typeface="Calibri" panose="020F0502020204030204" pitchFamily="34" charset="0"/>
                        </a:rPr>
                        <a:t>Herhalen, begrippenlijst bespreken en definities etc. bespreken en </a:t>
                      </a:r>
                      <a:r>
                        <a:rPr lang="nl-NL" sz="1800" b="0" i="0" dirty="0" err="1">
                          <a:effectLst/>
                          <a:latin typeface="Calibri" panose="020F0502020204030204" pitchFamily="34" charset="0"/>
                        </a:rPr>
                        <a:t>vb</a:t>
                      </a:r>
                      <a:r>
                        <a:rPr lang="nl-NL" sz="1800" b="0" i="0" dirty="0">
                          <a:effectLst/>
                          <a:latin typeface="Calibri" panose="020F0502020204030204" pitchFamily="34" charset="0"/>
                        </a:rPr>
                        <a:t> toets </a:t>
                      </a:r>
                      <a:endParaRPr lang="nl-NL" sz="2800" b="0" i="0" dirty="0">
                        <a:effectLst/>
                      </a:endParaRPr>
                    </a:p>
                  </a:txBody>
                  <a:tcPr marL="47227" marR="47227" marT="23614" marB="23614">
                    <a:lnL w="6350" cap="flat" cmpd="sng" algn="ctr">
                      <a:solidFill>
                        <a:srgbClr val="00EE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F2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EB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F2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655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3130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C859AFB5-A686-430B-AADE-4B2BC143B903}"/>
              </a:ext>
            </a:extLst>
          </p:cNvPr>
          <p:cNvSpPr/>
          <p:nvPr/>
        </p:nvSpPr>
        <p:spPr>
          <a:xfrm>
            <a:off x="1629508" y="1728714"/>
            <a:ext cx="9964615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b="1" dirty="0"/>
              <a:t>Ter inspiratie wat filmpjes met kijk-vragen: </a:t>
            </a:r>
          </a:p>
          <a:p>
            <a:r>
              <a:rPr lang="nl-NL" sz="2400" dirty="0"/>
              <a:t>1. Filmpje sociaal ondernemen; </a:t>
            </a:r>
            <a:r>
              <a:rPr lang="nl-NL" sz="2400" dirty="0">
                <a:hlinkClick r:id="rId2"/>
              </a:rPr>
              <a:t>https://www.youtube.com/watch?v=PfiiWMHg6Vg</a:t>
            </a:r>
            <a:r>
              <a:rPr lang="nl-NL" sz="2400" dirty="0"/>
              <a:t> </a:t>
            </a:r>
          </a:p>
          <a:p>
            <a:r>
              <a:rPr lang="nl-NL" sz="2400" b="1" dirty="0">
                <a:solidFill>
                  <a:schemeClr val="accent3"/>
                </a:solidFill>
              </a:rPr>
              <a:t>Vraag: wat is het verschil met gewoon ondernemen en sociaal ondernemen?</a:t>
            </a:r>
          </a:p>
          <a:p>
            <a:endParaRPr lang="nl-NL" sz="2400" dirty="0"/>
          </a:p>
          <a:p>
            <a:r>
              <a:rPr lang="nl-NL" sz="2400" dirty="0"/>
              <a:t>2. Wat is sociaal ondernemen: </a:t>
            </a:r>
            <a:r>
              <a:rPr lang="nl-NL" sz="2400" dirty="0">
                <a:hlinkClick r:id="rId3"/>
              </a:rPr>
              <a:t>https://www.youtube.com/watch?v=AVzznDCo440</a:t>
            </a:r>
            <a:r>
              <a:rPr lang="nl-NL" sz="2400" dirty="0"/>
              <a:t> </a:t>
            </a:r>
          </a:p>
          <a:p>
            <a:r>
              <a:rPr lang="nl-NL" sz="2400" b="1" dirty="0">
                <a:solidFill>
                  <a:schemeClr val="accent3"/>
                </a:solidFill>
              </a:rPr>
              <a:t>Vraag: wat is de definitie van sociaal ondernemen?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44204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9FFDE127-83D1-4D83-AD2E-BD1A3D9A1FA9}"/>
              </a:ext>
            </a:extLst>
          </p:cNvPr>
          <p:cNvSpPr/>
          <p:nvPr/>
        </p:nvSpPr>
        <p:spPr>
          <a:xfrm>
            <a:off x="1992925" y="1280554"/>
            <a:ext cx="962464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b="1" dirty="0"/>
              <a:t>Ter inspiratie wat filmpjes met kijk-vragen: </a:t>
            </a:r>
          </a:p>
          <a:p>
            <a:endParaRPr lang="nl-NL" sz="2400" dirty="0"/>
          </a:p>
          <a:p>
            <a:r>
              <a:rPr lang="nl-NL" sz="2400" dirty="0" err="1"/>
              <a:t>Stg</a:t>
            </a:r>
            <a:r>
              <a:rPr lang="nl-NL" sz="2400" dirty="0"/>
              <a:t>. Doen over werk, eerlijk voedsel, Tilburg Prins Heerlijk : </a:t>
            </a:r>
            <a:r>
              <a:rPr lang="nl-NL" sz="2400" dirty="0">
                <a:hlinkClick r:id="rId2"/>
              </a:rPr>
              <a:t>https://www.youtube.com/watch?v=Y1HNwTmCmZc</a:t>
            </a:r>
            <a:r>
              <a:rPr lang="nl-NL" sz="2400" dirty="0"/>
              <a:t> </a:t>
            </a:r>
          </a:p>
          <a:p>
            <a:r>
              <a:rPr lang="nl-NL" sz="2400" b="1" dirty="0">
                <a:solidFill>
                  <a:schemeClr val="accent3"/>
                </a:solidFill>
              </a:rPr>
              <a:t>Vragen: Welke voorbeelden komen langs? Welke doelen worden genoemd? Welke doelgroepen komen langs?</a:t>
            </a:r>
          </a:p>
          <a:p>
            <a:endParaRPr lang="nl-NL" sz="2400" dirty="0"/>
          </a:p>
          <a:p>
            <a:r>
              <a:rPr lang="nl-NL" sz="2400" dirty="0" err="1"/>
              <a:t>Social</a:t>
            </a:r>
            <a:r>
              <a:rPr lang="nl-NL" sz="2400" dirty="0"/>
              <a:t> </a:t>
            </a:r>
            <a:r>
              <a:rPr lang="nl-NL" sz="2400" dirty="0" err="1"/>
              <a:t>enterprises</a:t>
            </a:r>
            <a:r>
              <a:rPr lang="nl-NL" sz="2400" dirty="0"/>
              <a:t>:</a:t>
            </a:r>
          </a:p>
          <a:p>
            <a:r>
              <a:rPr lang="nl-NL" sz="2400" dirty="0">
                <a:hlinkClick r:id="rId3"/>
              </a:rPr>
              <a:t>https://www.youtube.com/watch?v=L4DmcA0enck</a:t>
            </a:r>
            <a:r>
              <a:rPr lang="nl-NL" sz="2400" dirty="0"/>
              <a:t>  </a:t>
            </a:r>
          </a:p>
          <a:p>
            <a:r>
              <a:rPr lang="nl-NL" sz="2400" b="1" dirty="0">
                <a:solidFill>
                  <a:schemeClr val="accent3"/>
                </a:solidFill>
              </a:rPr>
              <a:t>Vraag: welke problemen worden in de voorbeelden opgepakt?</a:t>
            </a:r>
          </a:p>
        </p:txBody>
      </p:sp>
    </p:spTree>
    <p:extLst>
      <p:ext uri="{BB962C8B-B14F-4D97-AF65-F5344CB8AC3E}">
        <p14:creationId xmlns:p14="http://schemas.microsoft.com/office/powerpoint/2010/main" val="3503804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260C67CE-4FEA-46E2-9DFB-D3FD70E1EB98}"/>
              </a:ext>
            </a:extLst>
          </p:cNvPr>
          <p:cNvSpPr/>
          <p:nvPr/>
        </p:nvSpPr>
        <p:spPr>
          <a:xfrm>
            <a:off x="2180492" y="1651338"/>
            <a:ext cx="8839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b="1" dirty="0"/>
              <a:t>Ter inspiratie wat filmpjes met kijk-vragen: </a:t>
            </a:r>
          </a:p>
          <a:p>
            <a:endParaRPr lang="nl-NL" sz="2400" dirty="0"/>
          </a:p>
          <a:p>
            <a:r>
              <a:rPr lang="nl-NL" sz="2400" dirty="0"/>
              <a:t>Voorbeeld van sociale onderneming;  </a:t>
            </a:r>
            <a:r>
              <a:rPr lang="nl-NL" sz="2400" dirty="0">
                <a:hlinkClick r:id="rId2"/>
              </a:rPr>
              <a:t>https://www.youtube.com/watch?v=nnwzMbgA0To</a:t>
            </a:r>
            <a:r>
              <a:rPr lang="nl-NL" sz="2400" dirty="0"/>
              <a:t>  </a:t>
            </a:r>
          </a:p>
          <a:p>
            <a:r>
              <a:rPr lang="nl-NL" sz="2400" b="1" dirty="0">
                <a:solidFill>
                  <a:schemeClr val="accent3"/>
                </a:solidFill>
              </a:rPr>
              <a:t>Wat vind je hieraan opvallend?</a:t>
            </a:r>
          </a:p>
          <a:p>
            <a:endParaRPr lang="nl-NL" sz="2400" dirty="0"/>
          </a:p>
          <a:p>
            <a:r>
              <a:rPr lang="nl-NL" sz="2400" dirty="0"/>
              <a:t>Van vrijwillige naar prof: sociaal ondernemen in de wijk:  wijkcoach </a:t>
            </a:r>
            <a:r>
              <a:rPr lang="nl-NL" sz="2400" dirty="0">
                <a:hlinkClick r:id="rId3"/>
              </a:rPr>
              <a:t>https://www.youtube.com/watch?v=YhisAu4ZaaQ</a:t>
            </a:r>
            <a:r>
              <a:rPr lang="nl-NL" sz="2400" dirty="0"/>
              <a:t>   </a:t>
            </a:r>
          </a:p>
          <a:p>
            <a:r>
              <a:rPr lang="nl-NL" sz="2400" b="1" dirty="0">
                <a:solidFill>
                  <a:schemeClr val="accent3"/>
                </a:solidFill>
              </a:rPr>
              <a:t>Wat doet zij? Waarom? </a:t>
            </a:r>
          </a:p>
        </p:txBody>
      </p:sp>
    </p:spTree>
    <p:extLst>
      <p:ext uri="{BB962C8B-B14F-4D97-AF65-F5344CB8AC3E}">
        <p14:creationId xmlns:p14="http://schemas.microsoft.com/office/powerpoint/2010/main" val="3163161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B5474702-AD3F-44EC-AE6E-4CB517A185D0}"/>
              </a:ext>
            </a:extLst>
          </p:cNvPr>
          <p:cNvSpPr/>
          <p:nvPr/>
        </p:nvSpPr>
        <p:spPr>
          <a:xfrm>
            <a:off x="1453501" y="1006780"/>
            <a:ext cx="9268778" cy="397031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nl-NL" sz="2800" dirty="0"/>
              <a:t>Afronding: </a:t>
            </a:r>
          </a:p>
          <a:p>
            <a:endParaRPr lang="nl-NL" sz="2800" b="1" dirty="0">
              <a:solidFill>
                <a:schemeClr val="accent3"/>
              </a:solidFill>
              <a:cs typeface="Calibri"/>
            </a:endParaRPr>
          </a:p>
          <a:p>
            <a:r>
              <a:rPr lang="nl-NL" sz="2800" b="1" dirty="0">
                <a:solidFill>
                  <a:schemeClr val="accent3"/>
                </a:solidFill>
                <a:cs typeface="Calibri"/>
              </a:rPr>
              <a:t>Welke organisaties of bedrijven ken je in je eigen wijk, dorp of stad die een maatschappelijk belang dienen?</a:t>
            </a:r>
          </a:p>
          <a:p>
            <a:endParaRPr lang="nl-NL" sz="2800" b="1" dirty="0">
              <a:solidFill>
                <a:schemeClr val="accent3"/>
              </a:solidFill>
              <a:cs typeface="Calibri"/>
            </a:endParaRPr>
          </a:p>
          <a:p>
            <a:r>
              <a:rPr lang="nl-NL" sz="2800" b="1" dirty="0">
                <a:solidFill>
                  <a:schemeClr val="accent3"/>
                </a:solidFill>
                <a:cs typeface="Calibri"/>
              </a:rPr>
              <a:t>Op welke manier neem jij deze input mee in je eigen idee of pitch voor IBS? </a:t>
            </a:r>
          </a:p>
          <a:p>
            <a:endParaRPr lang="nl-NL" sz="2800" i="1" dirty="0"/>
          </a:p>
          <a:p>
            <a:endParaRPr lang="nl-NL" sz="2800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D70E61F1-036D-4430-A5ED-F986A957CD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6257" y="3976473"/>
            <a:ext cx="5355310" cy="267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28853"/>
      </p:ext>
    </p:extLst>
  </p:cSld>
  <p:clrMapOvr>
    <a:masterClrMapping/>
  </p:clrMapOvr>
</p:sld>
</file>

<file path=ppt/theme/theme1.xml><?xml version="1.0" encoding="utf-8"?>
<a:theme xmlns:a="http://schemas.openxmlformats.org/drawingml/2006/main" name="Helicon 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licon thema" id="{ACB87FCE-9474-4D1A-91B1-4808E599A9AC}" vid="{0E457EA9-F56E-4451-8CA0-082C072EE7D7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68202CB-B498-4088-88EE-B0C033711B3A}">
  <ds:schemaRefs>
    <ds:schemaRef ds:uri="http://purl.org/dc/elements/1.1/"/>
    <ds:schemaRef ds:uri="34354c1b-6b8c-435b-ad50-990538c19557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47a28104-336f-447d-946e-e305ac2bcd4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B25EF26-97D2-4BD1-976F-E467A0283E2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191957D-2724-4495-A615-A867A774AF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15695</TotalTime>
  <Words>501</Words>
  <Application>Microsoft Office PowerPoint</Application>
  <PresentationFormat>Breedbeeld</PresentationFormat>
  <Paragraphs>90</Paragraphs>
  <Slides>10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Comic Sans MS</vt:lpstr>
      <vt:lpstr>Helicon thema</vt:lpstr>
      <vt:lpstr>IBS De wereld en ik Stad en Wijk</vt:lpstr>
      <vt:lpstr>Hoe ging de toets en het deel over stad en Wijk?</vt:lpstr>
      <vt:lpstr>Inhoud en planning van deze les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Stad&amp;Wijk</dc:title>
  <dc:creator>Jitse Noordermeer</dc:creator>
  <cp:keywords>Stad en mens;Periode 2;1819</cp:keywords>
  <cp:lastModifiedBy>Pascalle Cup</cp:lastModifiedBy>
  <cp:revision>199</cp:revision>
  <dcterms:created xsi:type="dcterms:W3CDTF">2015-07-30T08:19:14Z</dcterms:created>
  <dcterms:modified xsi:type="dcterms:W3CDTF">2020-11-10T20:28:45Z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