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5"/>
  </p:notesMasterIdLst>
  <p:sldIdLst>
    <p:sldId id="256" r:id="rId5"/>
    <p:sldId id="402" r:id="rId6"/>
    <p:sldId id="377" r:id="rId7"/>
    <p:sldId id="395" r:id="rId8"/>
    <p:sldId id="401" r:id="rId9"/>
    <p:sldId id="396" r:id="rId10"/>
    <p:sldId id="397" r:id="rId11"/>
    <p:sldId id="398" r:id="rId12"/>
    <p:sldId id="399" r:id="rId13"/>
    <p:sldId id="400" r:id="rId14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CB90E53-9C79-47BE-98EC-0E838B4F4657}" v="11" dt="2020-11-10T20:25:37.44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76167" autoAdjust="0"/>
  </p:normalViewPr>
  <p:slideViewPr>
    <p:cSldViewPr snapToGrid="0">
      <p:cViewPr>
        <p:scale>
          <a:sx n="50" d="100"/>
          <a:sy n="50" d="100"/>
        </p:scale>
        <p:origin x="1284" y="4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16BED8-B7B2-4477-971B-71F7C2F91C91}" type="datetimeFigureOut">
              <a:rPr lang="nl-NL" smtClean="0"/>
              <a:t>10-11-2020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FA4218-C6E7-4023-90DC-447ADF36CF6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280061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FA4218-C6E7-4023-90DC-447ADF36CF6E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13391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ondertitelstijl van het model te bewerken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9F7D0DF-6525-4DBA-86C1-2BE34BA5B55D}" type="datetimeFigureOut">
              <a:rPr lang="nl-NL" smtClean="0"/>
              <a:t>10-11-2020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318836C8-8E5A-4E03-B704-DFA40452F20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610879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9F7D0DF-6525-4DBA-86C1-2BE34BA5B55D}" type="datetimeFigureOut">
              <a:rPr lang="nl-NL" smtClean="0"/>
              <a:t>10-11-2020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318836C8-8E5A-4E03-B704-DFA40452F20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534356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639616" y="332656"/>
            <a:ext cx="8860565" cy="648072"/>
          </a:xfrm>
        </p:spPr>
        <p:txBody>
          <a:bodyPr>
            <a:noAutofit/>
          </a:bodyPr>
          <a:lstStyle>
            <a:lvl1pPr algn="l">
              <a:defRPr sz="28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735627" y="1196753"/>
            <a:ext cx="8846773" cy="4929411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9F7D0DF-6525-4DBA-86C1-2BE34BA5B55D}" type="datetimeFigureOut">
              <a:rPr lang="nl-NL" smtClean="0"/>
              <a:t>10-11-2020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318836C8-8E5A-4E03-B704-DFA40452F20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948991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>
            <a:normAutofit/>
          </a:bodyPr>
          <a:lstStyle>
            <a:lvl1pPr algn="l">
              <a:defRPr sz="36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9F7D0DF-6525-4DBA-86C1-2BE34BA5B55D}" type="datetimeFigureOut">
              <a:rPr lang="nl-NL" smtClean="0"/>
              <a:t>10-11-2020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318836C8-8E5A-4E03-B704-DFA40452F20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155888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9F7D0DF-6525-4DBA-86C1-2BE34BA5B55D}" type="datetimeFigureOut">
              <a:rPr lang="nl-NL" smtClean="0"/>
              <a:t>10-11-2020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318836C8-8E5A-4E03-B704-DFA40452F20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64734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9F7D0DF-6525-4DBA-86C1-2BE34BA5B55D}" type="datetimeFigureOut">
              <a:rPr lang="nl-NL" smtClean="0"/>
              <a:t>10-11-2020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318836C8-8E5A-4E03-B704-DFA40452F20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451147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9F7D0DF-6525-4DBA-86C1-2BE34BA5B55D}" type="datetimeFigureOut">
              <a:rPr lang="nl-NL" smtClean="0"/>
              <a:t>10-11-2020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318836C8-8E5A-4E03-B704-DFA40452F20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917535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9F7D0DF-6525-4DBA-86C1-2BE34BA5B55D}" type="datetimeFigureOut">
              <a:rPr lang="nl-NL" smtClean="0"/>
              <a:t>10-11-2020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318836C8-8E5A-4E03-B704-DFA40452F20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441650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9F7D0DF-6525-4DBA-86C1-2BE34BA5B55D}" type="datetimeFigureOut">
              <a:rPr lang="nl-NL" smtClean="0"/>
              <a:t>10-11-2020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318836C8-8E5A-4E03-B704-DFA40452F20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65936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9F7D0DF-6525-4DBA-86C1-2BE34BA5B55D}" type="datetimeFigureOut">
              <a:rPr lang="nl-NL" smtClean="0"/>
              <a:t>10-11-2020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318836C8-8E5A-4E03-B704-DFA40452F20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461516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D0DF-6525-4DBA-86C1-2BE34BA5B55D}" type="datetimeFigureOut">
              <a:rPr lang="nl-NL" smtClean="0"/>
              <a:t>10-11-2020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8836C8-8E5A-4E03-B704-DFA40452F201}" type="slidenum">
              <a:rPr lang="nl-NL" smtClean="0"/>
              <a:t>‹nr.›</a:t>
            </a:fld>
            <a:endParaRPr lang="nl-NL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"/>
            <a:ext cx="12189884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406139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AVzznDCo440" TargetMode="External"/><Relationship Id="rId2" Type="http://schemas.openxmlformats.org/officeDocument/2006/relationships/hyperlink" Target="https://www.youtube.com/watch?v=PfiiWMHg6Vg" TargetMode="Externa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L4DmcA0enck" TargetMode="External"/><Relationship Id="rId2" Type="http://schemas.openxmlformats.org/officeDocument/2006/relationships/hyperlink" Target="https://www.youtube.com/watch?v=Y1HNwTmCmZc" TargetMode="Externa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YhisAu4ZaaQ" TargetMode="External"/><Relationship Id="rId2" Type="http://schemas.openxmlformats.org/officeDocument/2006/relationships/hyperlink" Target="https://www.youtube.com/watch?v=nnwzMbgA0To" TargetMode="Externa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301262" y="569157"/>
            <a:ext cx="10363200" cy="1470025"/>
          </a:xfrm>
        </p:spPr>
        <p:txBody>
          <a:bodyPr/>
          <a:lstStyle/>
          <a:p>
            <a:r>
              <a:rPr lang="nl-NL" sz="3600" dirty="0"/>
              <a:t>IBS De wereld en ik</a:t>
            </a:r>
            <a:br>
              <a:rPr lang="nl-NL" sz="3600" dirty="0"/>
            </a:br>
            <a:r>
              <a:rPr lang="nl-NL" sz="3600" dirty="0"/>
              <a:t>Stad en Wijk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2347729" y="5553481"/>
            <a:ext cx="8534400" cy="1752600"/>
          </a:xfrm>
        </p:spPr>
        <p:txBody>
          <a:bodyPr>
            <a:normAutofit/>
          </a:bodyPr>
          <a:lstStyle/>
          <a:p>
            <a:r>
              <a:rPr lang="nl-NL" sz="2400" dirty="0">
                <a:solidFill>
                  <a:schemeClr val="tx1"/>
                </a:solidFill>
              </a:rPr>
              <a:t>11-11-2020</a:t>
            </a:r>
          </a:p>
          <a:p>
            <a:r>
              <a:rPr lang="nl-NL" sz="2400" dirty="0">
                <a:solidFill>
                  <a:schemeClr val="tx1"/>
                </a:solidFill>
              </a:rPr>
              <a:t>Jaar 1 – Periode 2 – Les 1</a:t>
            </a:r>
          </a:p>
          <a:p>
            <a:r>
              <a:rPr lang="nl-NL" sz="2400" dirty="0">
                <a:solidFill>
                  <a:schemeClr val="bg1"/>
                </a:solidFill>
              </a:rPr>
              <a:t>Les 5</a:t>
            </a:r>
          </a:p>
        </p:txBody>
      </p:sp>
      <p:pic>
        <p:nvPicPr>
          <p:cNvPr id="7" name="Afbeelding 6" descr="Afbeelding met persoon, kamer, mensen, vrouw&#10;&#10;Automatisch gegenereerde beschrijving">
            <a:extLst>
              <a:ext uri="{FF2B5EF4-FFF2-40B4-BE49-F238E27FC236}">
                <a16:creationId xmlns:a16="http://schemas.microsoft.com/office/drawing/2014/main" id="{6A6A23AB-D96E-4B59-AE1C-501826E2D96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8509" y="2114790"/>
            <a:ext cx="4272840" cy="30245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15243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>
            <a:extLst>
              <a:ext uri="{FF2B5EF4-FFF2-40B4-BE49-F238E27FC236}">
                <a16:creationId xmlns:a16="http://schemas.microsoft.com/office/drawing/2014/main" id="{C5014DB1-B120-49C0-90E6-89EC881B25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15945" y="1327758"/>
            <a:ext cx="4454258" cy="2964106"/>
          </a:xfrm>
          <a:prstGeom prst="rect">
            <a:avLst/>
          </a:prstGeom>
        </p:spPr>
      </p:pic>
      <p:sp>
        <p:nvSpPr>
          <p:cNvPr id="3" name="Tekstvak 2">
            <a:extLst>
              <a:ext uri="{FF2B5EF4-FFF2-40B4-BE49-F238E27FC236}">
                <a16:creationId xmlns:a16="http://schemas.microsoft.com/office/drawing/2014/main" id="{7BF92CF9-80CB-4800-AEED-14E452B5272C}"/>
              </a:ext>
            </a:extLst>
          </p:cNvPr>
          <p:cNvSpPr txBox="1"/>
          <p:nvPr/>
        </p:nvSpPr>
        <p:spPr>
          <a:xfrm>
            <a:off x="7682951" y="3537129"/>
            <a:ext cx="3927231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6000" b="1" dirty="0">
                <a:solidFill>
                  <a:schemeClr val="accent3"/>
                </a:solidFill>
                <a:latin typeface="Comic Sans MS" panose="030F0702030302020204" pitchFamily="66" charset="0"/>
              </a:rPr>
              <a:t>Over volgende week: </a:t>
            </a:r>
          </a:p>
        </p:txBody>
      </p:sp>
    </p:spTree>
    <p:extLst>
      <p:ext uri="{BB962C8B-B14F-4D97-AF65-F5344CB8AC3E}">
        <p14:creationId xmlns:p14="http://schemas.microsoft.com/office/powerpoint/2010/main" val="2794347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834AB66-7A46-4005-978A-00DF346F33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3084" y="4431952"/>
            <a:ext cx="10363200" cy="1362075"/>
          </a:xfrm>
        </p:spPr>
        <p:txBody>
          <a:bodyPr/>
          <a:lstStyle/>
          <a:p>
            <a:r>
              <a:rPr lang="nl-NL" dirty="0"/>
              <a:t>Hoe ging de toets en het deel over stad en Wijk?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C904B8BB-5367-4242-8147-943935C818C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Maar eerst: 		</a:t>
            </a: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49380C15-5EE5-4F52-A6FA-D855554F751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25497" y="726510"/>
            <a:ext cx="5437479" cy="3420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82564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Inhoud en planning van deze les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892300" y="964294"/>
            <a:ext cx="9607881" cy="49294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2400" dirty="0"/>
              <a:t>1. Introductie deze periode: </a:t>
            </a:r>
          </a:p>
          <a:p>
            <a:pPr marL="0" indent="0">
              <a:buNone/>
            </a:pPr>
            <a:r>
              <a:rPr lang="nl-NL" sz="2400" dirty="0"/>
              <a:t>Stad en wijk &gt; leefbaarheid in de wijk versterken &gt; sociale leefbaarheid, participatie, sociaal ondernemen; een mindmap </a:t>
            </a:r>
            <a:r>
              <a:rPr lang="nl-NL" sz="2400" dirty="0">
                <a:sym typeface="Wingdings" panose="05000000000000000000" pitchFamily="2" charset="2"/>
              </a:rPr>
              <a:t> </a:t>
            </a:r>
            <a:endParaRPr lang="nl-NL" sz="2400" dirty="0"/>
          </a:p>
          <a:p>
            <a:pPr marL="0" indent="0">
              <a:buNone/>
            </a:pPr>
            <a:endParaRPr lang="nl-NL" sz="2400" dirty="0"/>
          </a:p>
          <a:p>
            <a:pPr marL="0" indent="0">
              <a:buNone/>
            </a:pPr>
            <a:r>
              <a:rPr lang="nl-NL" sz="2400" dirty="0"/>
              <a:t>2. Inspiratie </a:t>
            </a:r>
          </a:p>
          <a:p>
            <a:pPr marL="0" indent="0">
              <a:buNone/>
            </a:pPr>
            <a:r>
              <a:rPr lang="nl-NL" sz="2400" dirty="0"/>
              <a:t>Kijken met specifieke vragen! </a:t>
            </a:r>
          </a:p>
          <a:p>
            <a:pPr marL="0" indent="0">
              <a:buNone/>
            </a:pPr>
            <a:endParaRPr lang="nl-NL" sz="2400" dirty="0"/>
          </a:p>
          <a:p>
            <a:pPr marL="0" indent="0">
              <a:buNone/>
            </a:pPr>
            <a:r>
              <a:rPr lang="nl-NL" sz="2400" dirty="0"/>
              <a:t>3. Afronding; welke bedrijven ken je zelf? En wat kun je meenemen vanuit deze ideeën naar je eigen idee / pitch / bedrijf voor het IBS? </a:t>
            </a:r>
          </a:p>
          <a:p>
            <a:pPr marL="0" indent="0">
              <a:buNone/>
            </a:pPr>
            <a:endParaRPr lang="nl-NL" sz="2400" dirty="0"/>
          </a:p>
          <a:p>
            <a:pPr marL="0" indent="0">
              <a:buNone/>
            </a:pPr>
            <a:r>
              <a:rPr lang="nl-NL" sz="2400" dirty="0"/>
              <a:t>4. Volgende week…</a:t>
            </a:r>
          </a:p>
        </p:txBody>
      </p:sp>
    </p:spTree>
    <p:extLst>
      <p:ext uri="{BB962C8B-B14F-4D97-AF65-F5344CB8AC3E}">
        <p14:creationId xmlns:p14="http://schemas.microsoft.com/office/powerpoint/2010/main" val="17930670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>
            <a:extLst>
              <a:ext uri="{FF2B5EF4-FFF2-40B4-BE49-F238E27FC236}">
                <a16:creationId xmlns:a16="http://schemas.microsoft.com/office/drawing/2014/main" id="{06E04A3E-934D-44E9-B470-1BEB3F84D66B}"/>
              </a:ext>
            </a:extLst>
          </p:cNvPr>
          <p:cNvSpPr/>
          <p:nvPr/>
        </p:nvSpPr>
        <p:spPr>
          <a:xfrm>
            <a:off x="2990026" y="732152"/>
            <a:ext cx="6893009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4400" dirty="0">
                <a:solidFill>
                  <a:schemeClr val="accent3"/>
                </a:solidFill>
              </a:rPr>
              <a:t>Stad en wijk:  </a:t>
            </a:r>
          </a:p>
          <a:p>
            <a:endParaRPr lang="nl-NL" sz="2400" dirty="0"/>
          </a:p>
          <a:p>
            <a:r>
              <a:rPr lang="nl-NL" sz="2400" dirty="0"/>
              <a:t>leefbaarheid in de wijk versterken</a:t>
            </a:r>
          </a:p>
          <a:p>
            <a:endParaRPr lang="nl-NL" sz="2400" dirty="0"/>
          </a:p>
          <a:p>
            <a:endParaRPr lang="nl-NL" sz="2400" dirty="0"/>
          </a:p>
          <a:p>
            <a:r>
              <a:rPr lang="nl-NL" sz="2400" dirty="0"/>
              <a:t>sociale leefbaarheid &gt; samen aan de slag</a:t>
            </a:r>
          </a:p>
          <a:p>
            <a:endParaRPr lang="nl-NL" sz="2400" dirty="0"/>
          </a:p>
          <a:p>
            <a:endParaRPr lang="nl-NL" sz="2400" dirty="0"/>
          </a:p>
          <a:p>
            <a:r>
              <a:rPr lang="nl-NL" sz="2400" dirty="0"/>
              <a:t>participatie &gt; vrijwilligerswerk </a:t>
            </a:r>
          </a:p>
          <a:p>
            <a:endParaRPr lang="nl-NL" sz="2400" dirty="0"/>
          </a:p>
          <a:p>
            <a:endParaRPr lang="nl-NL" sz="2400" dirty="0"/>
          </a:p>
          <a:p>
            <a:r>
              <a:rPr lang="nl-NL" sz="2400" dirty="0"/>
              <a:t>sociaal ondernemen </a:t>
            </a: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F08CEEC9-00D2-4FB4-9D55-85A2AE5F13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63583" y="3235880"/>
            <a:ext cx="4286250" cy="3000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02599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>
            <a:extLst>
              <a:ext uri="{FF2B5EF4-FFF2-40B4-BE49-F238E27FC236}">
                <a16:creationId xmlns:a16="http://schemas.microsoft.com/office/drawing/2014/main" id="{B34C08A4-4395-4C11-A71E-C294D2E9DBAB}"/>
              </a:ext>
            </a:extLst>
          </p:cNvPr>
          <p:cNvSpPr txBox="1"/>
          <p:nvPr/>
        </p:nvSpPr>
        <p:spPr>
          <a:xfrm>
            <a:off x="849042" y="1188033"/>
            <a:ext cx="333465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dirty="0"/>
              <a:t>Opzet lessen van </a:t>
            </a:r>
          </a:p>
          <a:p>
            <a:r>
              <a:rPr lang="nl-NL" sz="3200" dirty="0"/>
              <a:t>deze periode</a:t>
            </a:r>
            <a:r>
              <a:rPr lang="nl-NL" dirty="0"/>
              <a:t>:</a:t>
            </a:r>
          </a:p>
        </p:txBody>
      </p:sp>
      <p:graphicFrame>
        <p:nvGraphicFramePr>
          <p:cNvPr id="3" name="Tabel 2">
            <a:extLst>
              <a:ext uri="{FF2B5EF4-FFF2-40B4-BE49-F238E27FC236}">
                <a16:creationId xmlns:a16="http://schemas.microsoft.com/office/drawing/2014/main" id="{0969778D-2178-487E-89A2-025E4BF25A4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7170038"/>
              </p:ext>
            </p:extLst>
          </p:nvPr>
        </p:nvGraphicFramePr>
        <p:xfrm>
          <a:off x="5837129" y="8301"/>
          <a:ext cx="5505829" cy="6849699"/>
        </p:xfrm>
        <a:graphic>
          <a:graphicData uri="http://schemas.openxmlformats.org/drawingml/2006/table">
            <a:tbl>
              <a:tblPr/>
              <a:tblGrid>
                <a:gridCol w="1244468">
                  <a:extLst>
                    <a:ext uri="{9D8B030D-6E8A-4147-A177-3AD203B41FA5}">
                      <a16:colId xmlns:a16="http://schemas.microsoft.com/office/drawing/2014/main" val="1766686217"/>
                    </a:ext>
                  </a:extLst>
                </a:gridCol>
                <a:gridCol w="4261361">
                  <a:extLst>
                    <a:ext uri="{9D8B030D-6E8A-4147-A177-3AD203B41FA5}">
                      <a16:colId xmlns:a16="http://schemas.microsoft.com/office/drawing/2014/main" val="1709584126"/>
                    </a:ext>
                  </a:extLst>
                </a:gridCol>
              </a:tblGrid>
              <a:tr h="342379">
                <a:tc>
                  <a:txBody>
                    <a:bodyPr/>
                    <a:lstStyle/>
                    <a:p>
                      <a:pPr algn="l" rtl="0" fontAlgn="base"/>
                      <a:r>
                        <a:rPr lang="nl-NL" sz="900" b="1" i="0">
                          <a:effectLst/>
                          <a:latin typeface="Calibri" panose="020F0502020204030204" pitchFamily="34" charset="0"/>
                        </a:rPr>
                        <a:t>Datum </a:t>
                      </a:r>
                      <a:r>
                        <a:rPr lang="nl-NL" sz="900" b="0" i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nl-NL" sz="1100" b="0" i="0">
                        <a:effectLst/>
                      </a:endParaRPr>
                    </a:p>
                  </a:txBody>
                  <a:tcPr marL="47227" marR="47227" marT="23614" marB="23614">
                    <a:lnL>
                      <a:noFill/>
                    </a:lnL>
                    <a:lnR w="6350" cap="flat" cmpd="sng" algn="ctr">
                      <a:solidFill>
                        <a:srgbClr val="A0DF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0DF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0DF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nl-NL" sz="900" b="1" i="0">
                          <a:effectLst/>
                          <a:latin typeface="Calibri" panose="020F0502020204030204" pitchFamily="34" charset="0"/>
                        </a:rPr>
                        <a:t>Opzet les</a:t>
                      </a:r>
                      <a:r>
                        <a:rPr lang="nl-NL" sz="900" b="0" i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nl-NL" sz="1100" b="0" i="0">
                        <a:effectLst/>
                      </a:endParaRPr>
                    </a:p>
                  </a:txBody>
                  <a:tcPr marL="47227" marR="47227" marT="23614" marB="23614">
                    <a:lnL w="6350" cap="flat" cmpd="sng" algn="ctr">
                      <a:solidFill>
                        <a:srgbClr val="A0DF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0DF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0DF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0DF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157075"/>
                  </a:ext>
                </a:extLst>
              </a:tr>
              <a:tr h="553980">
                <a:tc>
                  <a:txBody>
                    <a:bodyPr/>
                    <a:lstStyle/>
                    <a:p>
                      <a:pPr algn="l" rtl="0" fontAlgn="base"/>
                      <a:r>
                        <a:rPr lang="nl-NL" sz="1800" b="0" i="0">
                          <a:effectLst/>
                          <a:latin typeface="Calibri" panose="020F0502020204030204" pitchFamily="34" charset="0"/>
                        </a:rPr>
                        <a:t>11-11 </a:t>
                      </a:r>
                      <a:endParaRPr lang="nl-NL" sz="2800" b="0" i="0">
                        <a:effectLst/>
                      </a:endParaRPr>
                    </a:p>
                  </a:txBody>
                  <a:tcPr marL="47227" marR="47227" marT="23614" marB="23614">
                    <a:lnL>
                      <a:noFill/>
                    </a:lnL>
                    <a:lnR w="6350" cap="flat" cmpd="sng" algn="ctr">
                      <a:solidFill>
                        <a:srgbClr val="E0DF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0DF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0DF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nl-NL" sz="1800" b="0" i="0">
                          <a:effectLst/>
                          <a:latin typeface="Calibri" panose="020F0502020204030204" pitchFamily="34" charset="0"/>
                        </a:rPr>
                        <a:t>Intro periode en rode draad  </a:t>
                      </a:r>
                      <a:endParaRPr lang="nl-NL" sz="2800" b="0" i="0">
                        <a:effectLst/>
                      </a:endParaRPr>
                    </a:p>
                    <a:p>
                      <a:pPr algn="l" rtl="0" fontAlgn="base"/>
                      <a:r>
                        <a:rPr lang="nl-NL" sz="1800" b="0" i="0">
                          <a:effectLst/>
                          <a:latin typeface="Calibri" panose="020F0502020204030204" pitchFamily="34" charset="0"/>
                        </a:rPr>
                        <a:t>Uitleg, video’s met kijkvragen </a:t>
                      </a:r>
                      <a:endParaRPr lang="nl-NL" sz="2800" b="0" i="0">
                        <a:effectLst/>
                      </a:endParaRPr>
                    </a:p>
                  </a:txBody>
                  <a:tcPr marL="47227" marR="47227" marT="23614" marB="23614">
                    <a:lnL w="6350" cap="flat" cmpd="sng" algn="ctr">
                      <a:solidFill>
                        <a:srgbClr val="E0DF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0D7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0DF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0D7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45964776"/>
                  </a:ext>
                </a:extLst>
              </a:tr>
              <a:tr h="806515">
                <a:tc>
                  <a:txBody>
                    <a:bodyPr/>
                    <a:lstStyle/>
                    <a:p>
                      <a:pPr algn="l" rtl="0" fontAlgn="base"/>
                      <a:r>
                        <a:rPr lang="nl-NL" sz="1800" b="0" i="0">
                          <a:effectLst/>
                          <a:latin typeface="Calibri" panose="020F0502020204030204" pitchFamily="34" charset="0"/>
                        </a:rPr>
                        <a:t>18-11 </a:t>
                      </a:r>
                      <a:endParaRPr lang="nl-NL" sz="2800" b="0" i="0">
                        <a:effectLst/>
                      </a:endParaRPr>
                    </a:p>
                  </a:txBody>
                  <a:tcPr marL="47227" marR="47227" marT="23614" marB="23614">
                    <a:lnL>
                      <a:noFill/>
                    </a:lnL>
                    <a:lnR w="6350" cap="flat" cmpd="sng" algn="ctr">
                      <a:solidFill>
                        <a:srgbClr val="60D5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0DF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D5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nl-NL" sz="1800" b="0" i="0" dirty="0">
                          <a:effectLst/>
                          <a:latin typeface="Calibri" panose="020F0502020204030204" pitchFamily="34" charset="0"/>
                        </a:rPr>
                        <a:t>Thema is Meedoen  </a:t>
                      </a:r>
                      <a:endParaRPr lang="nl-NL" sz="2800" b="0" i="0" dirty="0">
                        <a:effectLst/>
                      </a:endParaRPr>
                    </a:p>
                    <a:p>
                      <a:pPr algn="l" rtl="0" fontAlgn="base"/>
                      <a:r>
                        <a:rPr lang="nl-NL" sz="1800" b="0" i="0" dirty="0">
                          <a:effectLst/>
                          <a:latin typeface="Calibri" panose="020F0502020204030204" pitchFamily="34" charset="0"/>
                        </a:rPr>
                        <a:t>Wat, waarom, hoe  </a:t>
                      </a:r>
                      <a:endParaRPr lang="nl-NL" sz="2800" b="0" i="0" dirty="0">
                        <a:effectLst/>
                      </a:endParaRPr>
                    </a:p>
                    <a:p>
                      <a:pPr algn="l" rtl="0" fontAlgn="base"/>
                      <a:r>
                        <a:rPr lang="nl-NL" sz="1800" b="0" i="0" dirty="0">
                          <a:effectLst/>
                          <a:latin typeface="Calibri" panose="020F0502020204030204" pitchFamily="34" charset="0"/>
                        </a:rPr>
                        <a:t> LA 2 | duurzaamheid  </a:t>
                      </a:r>
                      <a:endParaRPr lang="nl-NL" sz="2800" b="0" i="0" dirty="0">
                        <a:effectLst/>
                      </a:endParaRPr>
                    </a:p>
                  </a:txBody>
                  <a:tcPr marL="47227" marR="47227" marT="23614" marB="23614">
                    <a:lnL w="6350" cap="flat" cmpd="sng" algn="ctr">
                      <a:solidFill>
                        <a:srgbClr val="60D5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D4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0D7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D4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8012361"/>
                  </a:ext>
                </a:extLst>
              </a:tr>
              <a:tr h="553980">
                <a:tc>
                  <a:txBody>
                    <a:bodyPr/>
                    <a:lstStyle/>
                    <a:p>
                      <a:pPr algn="l" rtl="0" fontAlgn="base"/>
                      <a:r>
                        <a:rPr lang="nl-NL" sz="1800" b="0" i="0">
                          <a:effectLst/>
                          <a:latin typeface="Calibri" panose="020F0502020204030204" pitchFamily="34" charset="0"/>
                        </a:rPr>
                        <a:t>25-11 </a:t>
                      </a:r>
                      <a:endParaRPr lang="nl-NL" sz="2800" b="0" i="0">
                        <a:effectLst/>
                      </a:endParaRPr>
                    </a:p>
                  </a:txBody>
                  <a:tcPr marL="47227" marR="47227" marT="23614" marB="23614">
                    <a:lnL>
                      <a:noFill/>
                    </a:lnL>
                    <a:lnR w="6350" cap="flat" cmpd="sng" algn="ctr">
                      <a:solidFill>
                        <a:srgbClr val="E0D8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D5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0D8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nl-NL" sz="1800" b="0" i="0">
                          <a:effectLst/>
                          <a:latin typeface="Calibri" panose="020F0502020204030204" pitchFamily="34" charset="0"/>
                        </a:rPr>
                        <a:t>Thema is Vrijwilligerswerk  </a:t>
                      </a:r>
                      <a:endParaRPr lang="nl-NL" sz="2800" b="0" i="0">
                        <a:effectLst/>
                      </a:endParaRPr>
                    </a:p>
                    <a:p>
                      <a:pPr algn="l" rtl="0" fontAlgn="base"/>
                      <a:r>
                        <a:rPr lang="nl-NL" sz="1800" b="0" i="0">
                          <a:effectLst/>
                          <a:latin typeface="Calibri" panose="020F0502020204030204" pitchFamily="34" charset="0"/>
                        </a:rPr>
                        <a:t>Wat, waarom, wie  </a:t>
                      </a:r>
                      <a:endParaRPr lang="nl-NL" sz="2800" b="0" i="0">
                        <a:effectLst/>
                      </a:endParaRPr>
                    </a:p>
                  </a:txBody>
                  <a:tcPr marL="47227" marR="47227" marT="23614" marB="23614">
                    <a:lnL w="6350" cap="flat" cmpd="sng" algn="ctr">
                      <a:solidFill>
                        <a:srgbClr val="E0D8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E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D4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E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96122189"/>
                  </a:ext>
                </a:extLst>
              </a:tr>
              <a:tr h="553980">
                <a:tc>
                  <a:txBody>
                    <a:bodyPr/>
                    <a:lstStyle/>
                    <a:p>
                      <a:pPr algn="l" rtl="0" fontAlgn="base"/>
                      <a:r>
                        <a:rPr lang="nl-NL" sz="1800" b="0" i="0">
                          <a:effectLst/>
                          <a:latin typeface="Calibri" panose="020F0502020204030204" pitchFamily="34" charset="0"/>
                        </a:rPr>
                        <a:t>2-12 </a:t>
                      </a:r>
                      <a:endParaRPr lang="nl-NL" sz="2800" b="0" i="0">
                        <a:effectLst/>
                      </a:endParaRPr>
                    </a:p>
                  </a:txBody>
                  <a:tcPr marL="47227" marR="47227" marT="23614" marB="23614">
                    <a:lnL>
                      <a:noFill/>
                    </a:lnL>
                    <a:lnR w="6350" cap="flat" cmpd="sng" algn="ctr">
                      <a:solidFill>
                        <a:srgbClr val="E0DB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0D8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0DB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nl-NL" sz="1800" b="0" i="0">
                          <a:effectLst/>
                          <a:latin typeface="Calibri" panose="020F0502020204030204" pitchFamily="34" charset="0"/>
                        </a:rPr>
                        <a:t>Thema is Vrijwilligerswerk  </a:t>
                      </a:r>
                      <a:endParaRPr lang="nl-NL" sz="2800" b="0" i="0">
                        <a:effectLst/>
                      </a:endParaRPr>
                    </a:p>
                    <a:p>
                      <a:pPr algn="l" rtl="0" fontAlgn="base"/>
                      <a:r>
                        <a:rPr lang="nl-NL" sz="1800" b="0" i="0">
                          <a:effectLst/>
                          <a:latin typeface="Calibri" panose="020F0502020204030204" pitchFamily="34" charset="0"/>
                        </a:rPr>
                        <a:t>Met wie en voor wie, hoe  </a:t>
                      </a:r>
                      <a:endParaRPr lang="nl-NL" sz="2800" b="0" i="0">
                        <a:effectLst/>
                      </a:endParaRPr>
                    </a:p>
                  </a:txBody>
                  <a:tcPr marL="47227" marR="47227" marT="23614" marB="23614">
                    <a:lnL w="6350" cap="flat" cmpd="sng" algn="ctr">
                      <a:solidFill>
                        <a:srgbClr val="E0DB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D9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E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D9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42472564"/>
                  </a:ext>
                </a:extLst>
              </a:tr>
              <a:tr h="553980">
                <a:tc>
                  <a:txBody>
                    <a:bodyPr/>
                    <a:lstStyle/>
                    <a:p>
                      <a:pPr algn="l" rtl="0" fontAlgn="base"/>
                      <a:r>
                        <a:rPr lang="nl-NL" sz="1800" b="0" i="0" dirty="0">
                          <a:effectLst/>
                          <a:latin typeface="Calibri" panose="020F0502020204030204" pitchFamily="34" charset="0"/>
                        </a:rPr>
                        <a:t>9-12 </a:t>
                      </a:r>
                      <a:endParaRPr lang="nl-NL" sz="2800" b="0" i="0" dirty="0">
                        <a:effectLst/>
                      </a:endParaRPr>
                    </a:p>
                  </a:txBody>
                  <a:tcPr marL="47227" marR="47227" marT="23614" marB="23614">
                    <a:lnL>
                      <a:noFill/>
                    </a:lnL>
                    <a:lnR w="6350" cap="flat" cmpd="sng" algn="ctr">
                      <a:solidFill>
                        <a:srgbClr val="20DB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0DB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0DB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nl-NL" sz="1800" b="0" i="0">
                          <a:effectLst/>
                          <a:latin typeface="Calibri" panose="020F0502020204030204" pitchFamily="34" charset="0"/>
                        </a:rPr>
                        <a:t>Thema is Vrijwilligerswerk  </a:t>
                      </a:r>
                      <a:endParaRPr lang="nl-NL" sz="2800" b="0" i="0">
                        <a:effectLst/>
                      </a:endParaRPr>
                    </a:p>
                    <a:p>
                      <a:pPr algn="l" rtl="0" fontAlgn="base"/>
                      <a:r>
                        <a:rPr lang="nl-NL" sz="1800" b="0" i="0">
                          <a:effectLst/>
                          <a:latin typeface="Calibri" panose="020F0502020204030204" pitchFamily="34" charset="0"/>
                        </a:rPr>
                        <a:t>Hoe doe je dat  </a:t>
                      </a:r>
                      <a:endParaRPr lang="nl-NL" sz="2800" b="0" i="0">
                        <a:effectLst/>
                      </a:endParaRPr>
                    </a:p>
                  </a:txBody>
                  <a:tcPr marL="47227" marR="47227" marT="23614" marB="23614">
                    <a:lnL w="6350" cap="flat" cmpd="sng" algn="ctr">
                      <a:solidFill>
                        <a:srgbClr val="20DB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0DC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D9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0DC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60410919"/>
                  </a:ext>
                </a:extLst>
              </a:tr>
              <a:tr h="553980">
                <a:tc>
                  <a:txBody>
                    <a:bodyPr/>
                    <a:lstStyle/>
                    <a:p>
                      <a:pPr algn="l" rtl="0" fontAlgn="base"/>
                      <a:r>
                        <a:rPr lang="nl-NL" sz="1800" b="0" i="0">
                          <a:effectLst/>
                          <a:latin typeface="Calibri" panose="020F0502020204030204" pitchFamily="34" charset="0"/>
                        </a:rPr>
                        <a:t>16-12 </a:t>
                      </a:r>
                      <a:endParaRPr lang="nl-NL" sz="2800" b="0" i="0">
                        <a:effectLst/>
                      </a:endParaRPr>
                    </a:p>
                  </a:txBody>
                  <a:tcPr marL="47227" marR="47227" marT="23614" marB="23614">
                    <a:lnL>
                      <a:noFill/>
                    </a:lnL>
                    <a:lnR w="6350" cap="flat" cmpd="sng" algn="ctr">
                      <a:solidFill>
                        <a:srgbClr val="E0E4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0DB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0E4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nl-NL" sz="1800" b="0" i="0" dirty="0">
                          <a:effectLst/>
                          <a:latin typeface="Calibri" panose="020F0502020204030204" pitchFamily="34" charset="0"/>
                        </a:rPr>
                        <a:t>Thema is Sociaal ondernemen </a:t>
                      </a:r>
                      <a:endParaRPr lang="nl-NL" sz="2800" b="0" i="0" dirty="0">
                        <a:effectLst/>
                      </a:endParaRPr>
                    </a:p>
                    <a:p>
                      <a:pPr algn="l" rtl="0" fontAlgn="base"/>
                      <a:r>
                        <a:rPr lang="nl-NL" sz="1800" b="0" i="0" dirty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nl-NL" sz="1800" b="0" i="0" dirty="0" err="1">
                          <a:effectLst/>
                          <a:latin typeface="Calibri" panose="020F0502020204030204" pitchFamily="34" charset="0"/>
                        </a:rPr>
                        <a:t>LA’s</a:t>
                      </a:r>
                      <a:r>
                        <a:rPr lang="nl-NL" sz="1800" b="0" i="0" dirty="0">
                          <a:effectLst/>
                          <a:latin typeface="Calibri" panose="020F0502020204030204" pitchFamily="34" charset="0"/>
                        </a:rPr>
                        <a:t> bespreken  </a:t>
                      </a:r>
                      <a:endParaRPr lang="nl-NL" sz="2800" b="0" i="0" dirty="0">
                        <a:effectLst/>
                      </a:endParaRPr>
                    </a:p>
                  </a:txBody>
                  <a:tcPr marL="47227" marR="47227" marT="23614" marB="23614">
                    <a:lnL w="6350" cap="flat" cmpd="sng" algn="ctr">
                      <a:solidFill>
                        <a:srgbClr val="E0E4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0E3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0DC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0E3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36166146"/>
                  </a:ext>
                </a:extLst>
              </a:tr>
              <a:tr h="301446">
                <a:tc>
                  <a:txBody>
                    <a:bodyPr/>
                    <a:lstStyle/>
                    <a:p>
                      <a:pPr algn="l" rtl="0" fontAlgn="base"/>
                      <a:r>
                        <a:rPr lang="nl-NL" sz="1800" b="0" i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7227" marR="47227" marT="23614" marB="23614">
                    <a:lnL>
                      <a:noFill/>
                    </a:lnL>
                    <a:lnR w="6350" cap="flat" cmpd="sng" algn="ctr">
                      <a:solidFill>
                        <a:srgbClr val="80E7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0E4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E7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nl-NL" sz="1800" b="0" i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7227" marR="47227" marT="23614" marB="23614">
                    <a:lnL w="6350" cap="flat" cmpd="sng" algn="ctr">
                      <a:solidFill>
                        <a:srgbClr val="80E7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0E8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0E3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91999297"/>
                  </a:ext>
                </a:extLst>
              </a:tr>
              <a:tr h="1059049">
                <a:tc>
                  <a:txBody>
                    <a:bodyPr/>
                    <a:lstStyle/>
                    <a:p>
                      <a:pPr algn="l" rtl="0" fontAlgn="base"/>
                      <a:r>
                        <a:rPr lang="nl-NL" sz="1800" b="0" i="0">
                          <a:effectLst/>
                          <a:latin typeface="Calibri" panose="020F0502020204030204" pitchFamily="34" charset="0"/>
                        </a:rPr>
                        <a:t>6-1 </a:t>
                      </a:r>
                      <a:endParaRPr lang="nl-NL" sz="2800" b="0" i="0">
                        <a:effectLst/>
                      </a:endParaRPr>
                    </a:p>
                  </a:txBody>
                  <a:tcPr marL="47227" marR="47227" marT="23614" marB="23614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E7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0E8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nl-NL" sz="1800" b="0" i="0" dirty="0">
                          <a:effectLst/>
                          <a:latin typeface="Calibri" panose="020F0502020204030204" pitchFamily="34" charset="0"/>
                        </a:rPr>
                        <a:t>Thema is Sociaal ondernemen </a:t>
                      </a:r>
                      <a:endParaRPr lang="nl-NL" sz="2800" b="0" i="0" dirty="0">
                        <a:effectLst/>
                      </a:endParaRPr>
                    </a:p>
                    <a:p>
                      <a:pPr algn="l" rtl="0" fontAlgn="base"/>
                      <a:r>
                        <a:rPr lang="nl-NL" sz="1800" b="0" i="0" dirty="0">
                          <a:effectLst/>
                          <a:latin typeface="Calibri" panose="020F0502020204030204" pitchFamily="34" charset="0"/>
                        </a:rPr>
                        <a:t>Partners bij sociaal ondernemen;  </a:t>
                      </a:r>
                      <a:endParaRPr lang="nl-NL" sz="2800" b="0" i="0" dirty="0">
                        <a:effectLst/>
                      </a:endParaRPr>
                    </a:p>
                    <a:p>
                      <a:pPr algn="l" rtl="0" fontAlgn="base"/>
                      <a:r>
                        <a:rPr lang="nl-NL" sz="1800" b="0" i="0" dirty="0">
                          <a:effectLst/>
                          <a:latin typeface="Calibri" panose="020F0502020204030204" pitchFamily="34" charset="0"/>
                        </a:rPr>
                        <a:t>Wijk, ondernemers, overheid en aanstippen van financiering en subsidies  </a:t>
                      </a:r>
                      <a:endParaRPr lang="nl-NL" sz="2800" b="0" i="0" dirty="0">
                        <a:effectLst/>
                      </a:endParaRPr>
                    </a:p>
                  </a:txBody>
                  <a:tcPr marL="47227" marR="47227" marT="23614" marB="236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48202453"/>
                  </a:ext>
                </a:extLst>
              </a:tr>
              <a:tr h="553980">
                <a:tc>
                  <a:txBody>
                    <a:bodyPr/>
                    <a:lstStyle/>
                    <a:p>
                      <a:pPr algn="l" rtl="0" fontAlgn="base"/>
                      <a:r>
                        <a:rPr lang="nl-NL" sz="1800" b="0" i="0">
                          <a:effectLst/>
                          <a:latin typeface="Calibri" panose="020F0502020204030204" pitchFamily="34" charset="0"/>
                        </a:rPr>
                        <a:t>13-1 </a:t>
                      </a:r>
                      <a:endParaRPr lang="nl-NL" sz="2800" b="0" i="0">
                        <a:effectLst/>
                      </a:endParaRPr>
                    </a:p>
                  </a:txBody>
                  <a:tcPr marL="47227" marR="47227" marT="23614" marB="23614">
                    <a:lnL>
                      <a:noFill/>
                    </a:lnL>
                    <a:lnR w="6350" cap="flat" cmpd="sng" algn="ctr">
                      <a:solidFill>
                        <a:srgbClr val="80ED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0E8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ED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nl-NL" sz="1800" b="0" i="0">
                          <a:effectLst/>
                          <a:latin typeface="Calibri" panose="020F0502020204030204" pitchFamily="34" charset="0"/>
                        </a:rPr>
                        <a:t>Thema is Sociale leefbaarheid  </a:t>
                      </a:r>
                      <a:endParaRPr lang="nl-NL" sz="2800" b="0" i="0">
                        <a:effectLst/>
                      </a:endParaRPr>
                    </a:p>
                    <a:p>
                      <a:pPr algn="l" rtl="0" fontAlgn="base"/>
                      <a:r>
                        <a:rPr lang="nl-NL" sz="1800" b="0" i="0">
                          <a:effectLst/>
                          <a:latin typeface="Calibri" panose="020F0502020204030204" pitchFamily="34" charset="0"/>
                        </a:rPr>
                        <a:t>Link leggen naar groter geheel </a:t>
                      </a:r>
                      <a:endParaRPr lang="nl-NL" sz="2800" b="0" i="0">
                        <a:effectLst/>
                      </a:endParaRPr>
                    </a:p>
                  </a:txBody>
                  <a:tcPr marL="47227" marR="47227" marT="23614" marB="23614">
                    <a:lnL w="6350" cap="flat" cmpd="sng" algn="ctr">
                      <a:solidFill>
                        <a:srgbClr val="80ED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EB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EB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65820717"/>
                  </a:ext>
                </a:extLst>
              </a:tr>
              <a:tr h="553980">
                <a:tc>
                  <a:txBody>
                    <a:bodyPr/>
                    <a:lstStyle/>
                    <a:p>
                      <a:pPr algn="l" rtl="0" fontAlgn="base"/>
                      <a:r>
                        <a:rPr lang="nl-NL" sz="1800" b="0" i="0">
                          <a:effectLst/>
                          <a:latin typeface="Calibri" panose="020F0502020204030204" pitchFamily="34" charset="0"/>
                        </a:rPr>
                        <a:t>20-1 </a:t>
                      </a:r>
                      <a:endParaRPr lang="nl-NL" sz="2800" b="0" i="0">
                        <a:effectLst/>
                      </a:endParaRPr>
                    </a:p>
                  </a:txBody>
                  <a:tcPr marL="47227" marR="47227" marT="23614" marB="23614">
                    <a:lnL>
                      <a:noFill/>
                    </a:lnL>
                    <a:lnR w="6350" cap="flat" cmpd="sng" algn="ctr">
                      <a:solidFill>
                        <a:srgbClr val="00EE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ED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EE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nl-NL" sz="1800" b="0" i="0" dirty="0">
                          <a:effectLst/>
                          <a:latin typeface="Calibri" panose="020F0502020204030204" pitchFamily="34" charset="0"/>
                        </a:rPr>
                        <a:t>Herhalen, begrippenlijst bespreken en definities etc. bespreken en </a:t>
                      </a:r>
                      <a:r>
                        <a:rPr lang="nl-NL" sz="1800" b="0" i="0" dirty="0" err="1">
                          <a:effectLst/>
                          <a:latin typeface="Calibri" panose="020F0502020204030204" pitchFamily="34" charset="0"/>
                        </a:rPr>
                        <a:t>vb</a:t>
                      </a:r>
                      <a:r>
                        <a:rPr lang="nl-NL" sz="1800" b="0" i="0" dirty="0">
                          <a:effectLst/>
                          <a:latin typeface="Calibri" panose="020F0502020204030204" pitchFamily="34" charset="0"/>
                        </a:rPr>
                        <a:t> toets </a:t>
                      </a:r>
                      <a:endParaRPr lang="nl-NL" sz="2800" b="0" i="0" dirty="0">
                        <a:effectLst/>
                      </a:endParaRPr>
                    </a:p>
                  </a:txBody>
                  <a:tcPr marL="47227" marR="47227" marT="23614" marB="23614">
                    <a:lnL w="6350" cap="flat" cmpd="sng" algn="ctr">
                      <a:solidFill>
                        <a:srgbClr val="00EE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0F2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EB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0F2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56551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331306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>
            <a:extLst>
              <a:ext uri="{FF2B5EF4-FFF2-40B4-BE49-F238E27FC236}">
                <a16:creationId xmlns:a16="http://schemas.microsoft.com/office/drawing/2014/main" id="{C859AFB5-A686-430B-AADE-4B2BC143B903}"/>
              </a:ext>
            </a:extLst>
          </p:cNvPr>
          <p:cNvSpPr/>
          <p:nvPr/>
        </p:nvSpPr>
        <p:spPr>
          <a:xfrm>
            <a:off x="1629508" y="1728714"/>
            <a:ext cx="9964615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400" b="1" dirty="0"/>
              <a:t>Ter inspiratie wat filmpjes met kijk-vragen: </a:t>
            </a:r>
          </a:p>
          <a:p>
            <a:r>
              <a:rPr lang="nl-NL" sz="2400" dirty="0"/>
              <a:t>1. Filmpje sociaal ondernemen; </a:t>
            </a:r>
            <a:r>
              <a:rPr lang="nl-NL" sz="2400" dirty="0">
                <a:hlinkClick r:id="rId2"/>
              </a:rPr>
              <a:t>https://www.youtube.com/watch?v=PfiiWMHg6Vg</a:t>
            </a:r>
            <a:r>
              <a:rPr lang="nl-NL" sz="2400" dirty="0"/>
              <a:t> </a:t>
            </a:r>
          </a:p>
          <a:p>
            <a:r>
              <a:rPr lang="nl-NL" sz="2400" b="1" dirty="0">
                <a:solidFill>
                  <a:schemeClr val="accent3"/>
                </a:solidFill>
              </a:rPr>
              <a:t>Vraag: wat is het verschil met gewoon ondernemen en sociaal ondernemen?</a:t>
            </a:r>
          </a:p>
          <a:p>
            <a:endParaRPr lang="nl-NL" sz="2400" dirty="0"/>
          </a:p>
          <a:p>
            <a:r>
              <a:rPr lang="nl-NL" sz="2400" dirty="0"/>
              <a:t>2. Wat is sociaal ondernemen: </a:t>
            </a:r>
            <a:r>
              <a:rPr lang="nl-NL" sz="2400" dirty="0">
                <a:hlinkClick r:id="rId3"/>
              </a:rPr>
              <a:t>https://www.youtube.com/watch?v=AVzznDCo440</a:t>
            </a:r>
            <a:r>
              <a:rPr lang="nl-NL" sz="2400" dirty="0"/>
              <a:t> </a:t>
            </a:r>
          </a:p>
          <a:p>
            <a:r>
              <a:rPr lang="nl-NL" sz="2400" b="1" dirty="0">
                <a:solidFill>
                  <a:schemeClr val="accent3"/>
                </a:solidFill>
              </a:rPr>
              <a:t>Vraag: wat is de definitie van sociaal ondernemen?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442042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>
            <a:extLst>
              <a:ext uri="{FF2B5EF4-FFF2-40B4-BE49-F238E27FC236}">
                <a16:creationId xmlns:a16="http://schemas.microsoft.com/office/drawing/2014/main" id="{9FFDE127-83D1-4D83-AD2E-BD1A3D9A1FA9}"/>
              </a:ext>
            </a:extLst>
          </p:cNvPr>
          <p:cNvSpPr/>
          <p:nvPr/>
        </p:nvSpPr>
        <p:spPr>
          <a:xfrm>
            <a:off x="1992925" y="1280554"/>
            <a:ext cx="962464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400" b="1" dirty="0"/>
              <a:t>Ter inspiratie wat filmpjes met kijk-vragen: </a:t>
            </a:r>
          </a:p>
          <a:p>
            <a:endParaRPr lang="nl-NL" sz="2400" dirty="0"/>
          </a:p>
          <a:p>
            <a:r>
              <a:rPr lang="nl-NL" sz="2400" dirty="0" err="1"/>
              <a:t>Stg</a:t>
            </a:r>
            <a:r>
              <a:rPr lang="nl-NL" sz="2400" dirty="0"/>
              <a:t>. Doen over werk, eerlijk voedsel, Tilburg Prins Heerlijk : </a:t>
            </a:r>
            <a:r>
              <a:rPr lang="nl-NL" sz="2400" dirty="0">
                <a:hlinkClick r:id="rId2"/>
              </a:rPr>
              <a:t>https://www.youtube.com/watch?v=Y1HNwTmCmZc</a:t>
            </a:r>
            <a:r>
              <a:rPr lang="nl-NL" sz="2400" dirty="0"/>
              <a:t> </a:t>
            </a:r>
          </a:p>
          <a:p>
            <a:r>
              <a:rPr lang="nl-NL" sz="2400" b="1" dirty="0">
                <a:solidFill>
                  <a:schemeClr val="accent3"/>
                </a:solidFill>
              </a:rPr>
              <a:t>Vragen: Welke voorbeelden komen langs? Welke doelen worden genoemd? Welke doelgroepen komen langs?</a:t>
            </a:r>
          </a:p>
          <a:p>
            <a:endParaRPr lang="nl-NL" sz="2400" dirty="0"/>
          </a:p>
          <a:p>
            <a:r>
              <a:rPr lang="nl-NL" sz="2400" dirty="0" err="1"/>
              <a:t>Social</a:t>
            </a:r>
            <a:r>
              <a:rPr lang="nl-NL" sz="2400" dirty="0"/>
              <a:t> </a:t>
            </a:r>
            <a:r>
              <a:rPr lang="nl-NL" sz="2400" dirty="0" err="1"/>
              <a:t>enterprises</a:t>
            </a:r>
            <a:r>
              <a:rPr lang="nl-NL" sz="2400" dirty="0"/>
              <a:t>:</a:t>
            </a:r>
          </a:p>
          <a:p>
            <a:r>
              <a:rPr lang="nl-NL" sz="2400" dirty="0">
                <a:hlinkClick r:id="rId3"/>
              </a:rPr>
              <a:t>https://www.youtube.com/watch?v=L4DmcA0enck</a:t>
            </a:r>
            <a:r>
              <a:rPr lang="nl-NL" sz="2400" dirty="0"/>
              <a:t>  </a:t>
            </a:r>
          </a:p>
          <a:p>
            <a:r>
              <a:rPr lang="nl-NL" sz="2400" b="1" dirty="0">
                <a:solidFill>
                  <a:schemeClr val="accent3"/>
                </a:solidFill>
              </a:rPr>
              <a:t>Vraag: welke problemen worden in de voorbeelden opgepakt?</a:t>
            </a:r>
          </a:p>
        </p:txBody>
      </p:sp>
    </p:spTree>
    <p:extLst>
      <p:ext uri="{BB962C8B-B14F-4D97-AF65-F5344CB8AC3E}">
        <p14:creationId xmlns:p14="http://schemas.microsoft.com/office/powerpoint/2010/main" val="35038044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>
            <a:extLst>
              <a:ext uri="{FF2B5EF4-FFF2-40B4-BE49-F238E27FC236}">
                <a16:creationId xmlns:a16="http://schemas.microsoft.com/office/drawing/2014/main" id="{260C67CE-4FEA-46E2-9DFB-D3FD70E1EB98}"/>
              </a:ext>
            </a:extLst>
          </p:cNvPr>
          <p:cNvSpPr/>
          <p:nvPr/>
        </p:nvSpPr>
        <p:spPr>
          <a:xfrm>
            <a:off x="2180492" y="1651338"/>
            <a:ext cx="88392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400" b="1" dirty="0"/>
              <a:t>Ter inspiratie wat filmpjes met kijk-vragen: </a:t>
            </a:r>
          </a:p>
          <a:p>
            <a:endParaRPr lang="nl-NL" sz="2400" dirty="0"/>
          </a:p>
          <a:p>
            <a:r>
              <a:rPr lang="nl-NL" sz="2400" dirty="0"/>
              <a:t>Voorbeeld van sociale onderneming;  </a:t>
            </a:r>
            <a:r>
              <a:rPr lang="nl-NL" sz="2400" dirty="0">
                <a:hlinkClick r:id="rId2"/>
              </a:rPr>
              <a:t>https://www.youtube.com/watch?v=nnwzMbgA0To</a:t>
            </a:r>
            <a:r>
              <a:rPr lang="nl-NL" sz="2400" dirty="0"/>
              <a:t>  </a:t>
            </a:r>
          </a:p>
          <a:p>
            <a:r>
              <a:rPr lang="nl-NL" sz="2400" b="1" dirty="0">
                <a:solidFill>
                  <a:schemeClr val="accent3"/>
                </a:solidFill>
              </a:rPr>
              <a:t>Wat vind je hieraan opvallend?</a:t>
            </a:r>
          </a:p>
          <a:p>
            <a:endParaRPr lang="nl-NL" sz="2400" dirty="0"/>
          </a:p>
          <a:p>
            <a:r>
              <a:rPr lang="nl-NL" sz="2400" dirty="0"/>
              <a:t>Van vrijwillige naar prof: sociaal ondernemen in de wijk:  wijkcoach </a:t>
            </a:r>
            <a:r>
              <a:rPr lang="nl-NL" sz="2400" dirty="0">
                <a:hlinkClick r:id="rId3"/>
              </a:rPr>
              <a:t>https://www.youtube.com/watch?v=YhisAu4ZaaQ</a:t>
            </a:r>
            <a:r>
              <a:rPr lang="nl-NL" sz="2400" dirty="0"/>
              <a:t>   </a:t>
            </a:r>
          </a:p>
          <a:p>
            <a:r>
              <a:rPr lang="nl-NL" sz="2400" b="1" dirty="0">
                <a:solidFill>
                  <a:schemeClr val="accent3"/>
                </a:solidFill>
              </a:rPr>
              <a:t>Wat doet zij? Waarom? </a:t>
            </a:r>
          </a:p>
        </p:txBody>
      </p:sp>
    </p:spTree>
    <p:extLst>
      <p:ext uri="{BB962C8B-B14F-4D97-AF65-F5344CB8AC3E}">
        <p14:creationId xmlns:p14="http://schemas.microsoft.com/office/powerpoint/2010/main" val="31631615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>
            <a:extLst>
              <a:ext uri="{FF2B5EF4-FFF2-40B4-BE49-F238E27FC236}">
                <a16:creationId xmlns:a16="http://schemas.microsoft.com/office/drawing/2014/main" id="{B5474702-AD3F-44EC-AE6E-4CB517A185D0}"/>
              </a:ext>
            </a:extLst>
          </p:cNvPr>
          <p:cNvSpPr/>
          <p:nvPr/>
        </p:nvSpPr>
        <p:spPr>
          <a:xfrm>
            <a:off x="1453501" y="1006780"/>
            <a:ext cx="9268778" cy="3970318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r>
              <a:rPr lang="nl-NL" sz="2800" dirty="0"/>
              <a:t>Afronding: </a:t>
            </a:r>
          </a:p>
          <a:p>
            <a:endParaRPr lang="nl-NL" sz="2800" b="1" dirty="0">
              <a:solidFill>
                <a:schemeClr val="accent3"/>
              </a:solidFill>
              <a:cs typeface="Calibri"/>
            </a:endParaRPr>
          </a:p>
          <a:p>
            <a:r>
              <a:rPr lang="nl-NL" sz="2800" b="1" dirty="0">
                <a:solidFill>
                  <a:schemeClr val="accent3"/>
                </a:solidFill>
                <a:cs typeface="Calibri"/>
              </a:rPr>
              <a:t>Welke organisaties of bedrijven ken je in je eigen wijk, dorp of stad die een maatschappelijk belang dienen?</a:t>
            </a:r>
          </a:p>
          <a:p>
            <a:endParaRPr lang="nl-NL" sz="2800" b="1" dirty="0">
              <a:solidFill>
                <a:schemeClr val="accent3"/>
              </a:solidFill>
              <a:cs typeface="Calibri"/>
            </a:endParaRPr>
          </a:p>
          <a:p>
            <a:r>
              <a:rPr lang="nl-NL" sz="2800" b="1" dirty="0">
                <a:solidFill>
                  <a:schemeClr val="accent3"/>
                </a:solidFill>
                <a:cs typeface="Calibri"/>
              </a:rPr>
              <a:t>Op welke manier neem jij deze input mee in je eigen idee of pitch voor IBS? </a:t>
            </a:r>
          </a:p>
          <a:p>
            <a:endParaRPr lang="nl-NL" sz="2800" i="1" dirty="0"/>
          </a:p>
          <a:p>
            <a:endParaRPr lang="nl-NL" sz="2800" dirty="0"/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D70E61F1-036D-4430-A5ED-F986A957CD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86257" y="3976473"/>
            <a:ext cx="5355310" cy="26776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028853"/>
      </p:ext>
    </p:extLst>
  </p:cSld>
  <p:clrMapOvr>
    <a:masterClrMapping/>
  </p:clrMapOvr>
</p:sld>
</file>

<file path=ppt/theme/theme1.xml><?xml version="1.0" encoding="utf-8"?>
<a:theme xmlns:a="http://schemas.openxmlformats.org/drawingml/2006/main" name="Helicon 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elicon thema" id="{ACB87FCE-9474-4D1A-91B1-4808E599A9AC}" vid="{0E457EA9-F56E-4451-8CA0-082C072EE7D7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82E0B02A318E459AD716AC786DE572" ma:contentTypeVersion="12" ma:contentTypeDescription="Een nieuw document maken." ma:contentTypeScope="" ma:versionID="1dc84fb11a9be35ac09a1ae920ea7357">
  <xsd:schema xmlns:xsd="http://www.w3.org/2001/XMLSchema" xmlns:xs="http://www.w3.org/2001/XMLSchema" xmlns:p="http://schemas.microsoft.com/office/2006/metadata/properties" xmlns:ns2="34354c1b-6b8c-435b-ad50-990538c19557" xmlns:ns3="47a28104-336f-447d-946e-e305ac2bcd47" targetNamespace="http://schemas.microsoft.com/office/2006/metadata/properties" ma:root="true" ma:fieldsID="85fd8f0e804736af8b3f71c277445723" ns2:_="" ns3:_="">
    <xsd:import namespace="34354c1b-6b8c-435b-ad50-990538c19557"/>
    <xsd:import namespace="47a28104-336f-447d-946e-e305ac2bcd4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4354c1b-6b8c-435b-ad50-990538c1955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7a28104-336f-447d-946e-e305ac2bcd47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68202CB-B498-4088-88EE-B0C033711B3A}">
  <ds:schemaRefs>
    <ds:schemaRef ds:uri="http://purl.org/dc/elements/1.1/"/>
    <ds:schemaRef ds:uri="34354c1b-6b8c-435b-ad50-990538c19557"/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47a28104-336f-447d-946e-e305ac2bcd47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BB25EF26-97D2-4BD1-976F-E467A0283E2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191957D-2724-4495-A615-A867A774AFE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4354c1b-6b8c-435b-ad50-990538c19557"/>
    <ds:schemaRef ds:uri="47a28104-336f-447d-946e-e305ac2bcd4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15695</TotalTime>
  <Words>501</Words>
  <Application>Microsoft Office PowerPoint</Application>
  <PresentationFormat>Breedbeeld</PresentationFormat>
  <Paragraphs>90</Paragraphs>
  <Slides>10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4" baseType="lpstr">
      <vt:lpstr>Arial</vt:lpstr>
      <vt:lpstr>Calibri</vt:lpstr>
      <vt:lpstr>Comic Sans MS</vt:lpstr>
      <vt:lpstr>Helicon thema</vt:lpstr>
      <vt:lpstr>IBS De wereld en ik Stad en Wijk</vt:lpstr>
      <vt:lpstr>Hoe ging de toets en het deel over stad en Wijk?</vt:lpstr>
      <vt:lpstr>Inhoud en planning van deze les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Company>Helicon Opleidingen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Stad&amp;Wijk</dc:title>
  <dc:creator>Jitse Noordermeer</dc:creator>
  <cp:keywords>Stad en mens;Periode 2;1819</cp:keywords>
  <cp:lastModifiedBy>Pascalle Cup</cp:lastModifiedBy>
  <cp:revision>199</cp:revision>
  <dcterms:created xsi:type="dcterms:W3CDTF">2015-07-30T08:19:14Z</dcterms:created>
  <dcterms:modified xsi:type="dcterms:W3CDTF">2020-11-10T20:28:45Z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0x0101006882E0B02A318E459AD716AC786DE572</vt:lpwstr>
  </property>
</Properties>
</file>